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0" r:id="rId2"/>
    <p:sldId id="281" r:id="rId3"/>
    <p:sldId id="282" r:id="rId4"/>
    <p:sldId id="275" r:id="rId5"/>
    <p:sldId id="283" r:id="rId6"/>
    <p:sldId id="278" r:id="rId7"/>
    <p:sldId id="284" r:id="rId8"/>
    <p:sldId id="279" r:id="rId9"/>
    <p:sldId id="285" r:id="rId10"/>
    <p:sldId id="271" r:id="rId11"/>
    <p:sldId id="269" r:id="rId12"/>
    <p:sldId id="270" r:id="rId13"/>
    <p:sldId id="272" r:id="rId14"/>
    <p:sldId id="273" r:id="rId15"/>
    <p:sldId id="274" r:id="rId16"/>
    <p:sldId id="276" r:id="rId17"/>
    <p:sldId id="277" r:id="rId18"/>
  </p:sldIdLst>
  <p:sldSz cx="9144000" cy="6858000" type="screen4x3"/>
  <p:notesSz cx="6858000" cy="9144000"/>
  <p:defaultTextStyle>
    <a:defPPr>
      <a:defRPr lang="es-A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7" d="100"/>
          <a:sy n="67" d="100"/>
        </p:scale>
        <p:origin x="1380" y="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s-AR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ABBF4-E097-4E90-B881-51A6FAA6136E}" type="datetimeFigureOut">
              <a:rPr lang="es-AR" smtClean="0"/>
              <a:pPr/>
              <a:t>12/04/2016</a:t>
            </a:fld>
            <a:endParaRPr lang="es-AR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1CDF8-67A1-42D8-9B7D-E79BBA25E394}" type="slidenum">
              <a:rPr lang="es-AR" smtClean="0"/>
              <a:pPr/>
              <a:t>‹Nº›</a:t>
            </a:fld>
            <a:endParaRPr lang="es-A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ABBF4-E097-4E90-B881-51A6FAA6136E}" type="datetimeFigureOut">
              <a:rPr lang="es-AR" smtClean="0"/>
              <a:pPr/>
              <a:t>12/04/2016</a:t>
            </a:fld>
            <a:endParaRPr lang="es-AR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1CDF8-67A1-42D8-9B7D-E79BBA25E394}" type="slidenum">
              <a:rPr lang="es-AR" smtClean="0"/>
              <a:pPr/>
              <a:t>‹Nº›</a:t>
            </a:fld>
            <a:endParaRPr lang="es-A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ABBF4-E097-4E90-B881-51A6FAA6136E}" type="datetimeFigureOut">
              <a:rPr lang="es-AR" smtClean="0"/>
              <a:pPr/>
              <a:t>12/04/2016</a:t>
            </a:fld>
            <a:endParaRPr lang="es-AR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1CDF8-67A1-42D8-9B7D-E79BBA25E394}" type="slidenum">
              <a:rPr lang="es-AR" smtClean="0"/>
              <a:pPr/>
              <a:t>‹Nº›</a:t>
            </a:fld>
            <a:endParaRPr lang="es-A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ABBF4-E097-4E90-B881-51A6FAA6136E}" type="datetimeFigureOut">
              <a:rPr lang="es-AR" smtClean="0"/>
              <a:pPr/>
              <a:t>12/04/2016</a:t>
            </a:fld>
            <a:endParaRPr lang="es-AR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1CDF8-67A1-42D8-9B7D-E79BBA25E394}" type="slidenum">
              <a:rPr lang="es-AR" smtClean="0"/>
              <a:pPr/>
              <a:t>‹Nº›</a:t>
            </a:fld>
            <a:endParaRPr lang="es-A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ABBF4-E097-4E90-B881-51A6FAA6136E}" type="datetimeFigureOut">
              <a:rPr lang="es-AR" smtClean="0"/>
              <a:pPr/>
              <a:t>12/04/2016</a:t>
            </a:fld>
            <a:endParaRPr lang="es-AR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1CDF8-67A1-42D8-9B7D-E79BBA25E394}" type="slidenum">
              <a:rPr lang="es-AR" smtClean="0"/>
              <a:pPr/>
              <a:t>‹Nº›</a:t>
            </a:fld>
            <a:endParaRPr lang="es-A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ABBF4-E097-4E90-B881-51A6FAA6136E}" type="datetimeFigureOut">
              <a:rPr lang="es-AR" smtClean="0"/>
              <a:pPr/>
              <a:t>12/04/2016</a:t>
            </a:fld>
            <a:endParaRPr lang="es-AR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1CDF8-67A1-42D8-9B7D-E79BBA25E394}" type="slidenum">
              <a:rPr lang="es-AR" smtClean="0"/>
              <a:pPr/>
              <a:t>‹Nº›</a:t>
            </a:fld>
            <a:endParaRPr lang="es-A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ABBF4-E097-4E90-B881-51A6FAA6136E}" type="datetimeFigureOut">
              <a:rPr lang="es-AR" smtClean="0"/>
              <a:pPr/>
              <a:t>12/04/2016</a:t>
            </a:fld>
            <a:endParaRPr lang="es-AR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1CDF8-67A1-42D8-9B7D-E79BBA25E394}" type="slidenum">
              <a:rPr lang="es-AR" smtClean="0"/>
              <a:pPr/>
              <a:t>‹Nº›</a:t>
            </a:fld>
            <a:endParaRPr lang="es-A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ABBF4-E097-4E90-B881-51A6FAA6136E}" type="datetimeFigureOut">
              <a:rPr lang="es-AR" smtClean="0"/>
              <a:pPr/>
              <a:t>12/04/2016</a:t>
            </a:fld>
            <a:endParaRPr lang="es-AR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1CDF8-67A1-42D8-9B7D-E79BBA25E394}" type="slidenum">
              <a:rPr lang="es-AR" smtClean="0"/>
              <a:pPr/>
              <a:t>‹Nº›</a:t>
            </a:fld>
            <a:endParaRPr lang="es-A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ABBF4-E097-4E90-B881-51A6FAA6136E}" type="datetimeFigureOut">
              <a:rPr lang="es-AR" smtClean="0"/>
              <a:pPr/>
              <a:t>12/04/2016</a:t>
            </a:fld>
            <a:endParaRPr lang="es-AR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1CDF8-67A1-42D8-9B7D-E79BBA25E394}" type="slidenum">
              <a:rPr lang="es-AR" smtClean="0"/>
              <a:pPr/>
              <a:t>‹Nº›</a:t>
            </a:fld>
            <a:endParaRPr lang="es-A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ABBF4-E097-4E90-B881-51A6FAA6136E}" type="datetimeFigureOut">
              <a:rPr lang="es-AR" smtClean="0"/>
              <a:pPr/>
              <a:t>12/04/2016</a:t>
            </a:fld>
            <a:endParaRPr lang="es-AR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1CDF8-67A1-42D8-9B7D-E79BBA25E394}" type="slidenum">
              <a:rPr lang="es-AR" smtClean="0"/>
              <a:pPr/>
              <a:t>‹Nº›</a:t>
            </a:fld>
            <a:endParaRPr lang="es-A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AR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ABBF4-E097-4E90-B881-51A6FAA6136E}" type="datetimeFigureOut">
              <a:rPr lang="es-AR" smtClean="0"/>
              <a:pPr/>
              <a:t>12/04/2016</a:t>
            </a:fld>
            <a:endParaRPr lang="es-AR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1CDF8-67A1-42D8-9B7D-E79BBA25E394}" type="slidenum">
              <a:rPr lang="es-AR" smtClean="0"/>
              <a:pPr/>
              <a:t>‹Nº›</a:t>
            </a:fld>
            <a:endParaRPr lang="es-A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>
            <a:duotone>
              <a:schemeClr val="bg2">
                <a:shade val="45000"/>
                <a:satMod val="135000"/>
              </a:schemeClr>
              <a:prstClr val="white"/>
            </a:duotone>
            <a:lum bright="-36000" contrast="59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5ABBF4-E097-4E90-B881-51A6FAA6136E}" type="datetimeFigureOut">
              <a:rPr lang="es-AR" smtClean="0"/>
              <a:pPr/>
              <a:t>12/04/2016</a:t>
            </a:fld>
            <a:endParaRPr lang="es-AR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AR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91CDF8-67A1-42D8-9B7D-E79BBA25E394}" type="slidenum">
              <a:rPr lang="es-AR" smtClean="0"/>
              <a:pPr/>
              <a:t>‹Nº›</a:t>
            </a:fld>
            <a:endParaRPr lang="es-A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mpersonal.com.ar/INTERMEDIATE/unit10/page5.htm" TargetMode="External"/><Relationship Id="rId7" Type="http://schemas.openxmlformats.org/officeDocument/2006/relationships/hyperlink" Target="http://www.ompersonal.com.ar/INTERMEDIATE/unit14/page3.htm" TargetMode="External"/><Relationship Id="rId2" Type="http://schemas.openxmlformats.org/officeDocument/2006/relationships/hyperlink" Target="http://www.ompersonal.com.ar/INTERMEDIATE/unit10/page4.htm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englisch-hilfen.de/en/exercises/if_clauses/mix.htm" TargetMode="External"/><Relationship Id="rId5" Type="http://schemas.openxmlformats.org/officeDocument/2006/relationships/hyperlink" Target="http://www.ompersonal.com.ar/INTERMEDIATE/unit18/page5.htm" TargetMode="External"/><Relationship Id="rId4" Type="http://schemas.openxmlformats.org/officeDocument/2006/relationships/hyperlink" Target="http://www.ompersonal.com.ar/INTERMEDIATE/unit18/page4.htm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6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1115616" y="6525344"/>
            <a:ext cx="6983809" cy="432098"/>
          </a:xfrm>
          <a:noFill/>
        </p:spPr>
        <p:txBody>
          <a:bodyPr/>
          <a:lstStyle/>
          <a:p>
            <a:r>
              <a:rPr lang="es-ES_tradnl" sz="1600" b="1" dirty="0">
                <a:solidFill>
                  <a:schemeClr val="tx1"/>
                </a:solidFill>
                <a:latin typeface="Andalus" pitchFamily="18" charset="-78"/>
                <a:cs typeface="Andalus" pitchFamily="18" charset="-78"/>
              </a:rPr>
              <a:t>UTN -  FRVM                                 Lic. Evangelina </a:t>
            </a:r>
            <a:r>
              <a:rPr lang="es-ES_tradnl" sz="1600" b="1" dirty="0" err="1">
                <a:solidFill>
                  <a:schemeClr val="tx1"/>
                </a:solidFill>
                <a:latin typeface="Andalus" pitchFamily="18" charset="-78"/>
                <a:cs typeface="Andalus" pitchFamily="18" charset="-78"/>
              </a:rPr>
              <a:t>Cecchel</a:t>
            </a:r>
            <a:r>
              <a:rPr lang="es-ES_tradnl" sz="1600" b="1" dirty="0">
                <a:solidFill>
                  <a:schemeClr val="tx1"/>
                </a:solidFill>
                <a:latin typeface="Andalus" pitchFamily="18" charset="-78"/>
                <a:cs typeface="Andalus" pitchFamily="18" charset="-78"/>
              </a:rPr>
              <a:t> - Lic. Bibiana </a:t>
            </a:r>
            <a:r>
              <a:rPr lang="es-ES_tradnl" sz="1600" b="1" dirty="0" err="1">
                <a:solidFill>
                  <a:schemeClr val="tx1"/>
                </a:solidFill>
                <a:latin typeface="Andalus" pitchFamily="18" charset="-78"/>
                <a:cs typeface="Andalus" pitchFamily="18" charset="-78"/>
              </a:rPr>
              <a:t>Fernandez</a:t>
            </a:r>
            <a:endParaRPr lang="es-ES_tradnl" sz="1600" b="1" dirty="0">
              <a:solidFill>
                <a:schemeClr val="tx1"/>
              </a:solidFill>
              <a:latin typeface="Andalus" pitchFamily="18" charset="-78"/>
              <a:cs typeface="Andalus" pitchFamily="18" charset="-78"/>
            </a:endParaRPr>
          </a:p>
        </p:txBody>
      </p:sp>
      <p:pic>
        <p:nvPicPr>
          <p:cNvPr id="1026" name="Picture 2" descr="http://image.slidesharecdn.com/conditionalsentences-grammar-110418180148-phpapp01/95/conditional-sentences-grammar-1-728.jpg?cb=130314980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1340768"/>
            <a:ext cx="5782072" cy="4336555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7104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Catalano\Desktop\participial_adjectives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85070" y="692696"/>
            <a:ext cx="4419178" cy="4419178"/>
          </a:xfrm>
          <a:prstGeom prst="rect">
            <a:avLst/>
          </a:prstGeom>
          <a:noFill/>
        </p:spPr>
      </p:pic>
      <p:sp>
        <p:nvSpPr>
          <p:cNvPr id="5" name="4 Rectángulo"/>
          <p:cNvSpPr/>
          <p:nvPr/>
        </p:nvSpPr>
        <p:spPr>
          <a:xfrm rot="21102442">
            <a:off x="2051720" y="4663533"/>
            <a:ext cx="6091027" cy="923330"/>
          </a:xfrm>
          <a:prstGeom prst="rect">
            <a:avLst/>
          </a:prstGeom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Participial adjectives</a:t>
            </a:r>
            <a:endParaRPr lang="en-US" sz="5400" b="1" cap="none" spc="0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sp>
        <p:nvSpPr>
          <p:cNvPr id="4" name="6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1115616" y="6525344"/>
            <a:ext cx="6983809" cy="432098"/>
          </a:xfrm>
          <a:noFill/>
        </p:spPr>
        <p:txBody>
          <a:bodyPr/>
          <a:lstStyle/>
          <a:p>
            <a:r>
              <a:rPr lang="es-ES_tradnl" sz="1600" b="1" dirty="0">
                <a:solidFill>
                  <a:schemeClr val="tx1"/>
                </a:solidFill>
                <a:latin typeface="Andalus" pitchFamily="18" charset="-78"/>
                <a:cs typeface="Andalus" pitchFamily="18" charset="-78"/>
              </a:rPr>
              <a:t>UTN -  FRVM                                 Lic. Evangelina </a:t>
            </a:r>
            <a:r>
              <a:rPr lang="es-ES_tradnl" sz="1600" b="1" dirty="0" err="1">
                <a:solidFill>
                  <a:schemeClr val="tx1"/>
                </a:solidFill>
                <a:latin typeface="Andalus" pitchFamily="18" charset="-78"/>
                <a:cs typeface="Andalus" pitchFamily="18" charset="-78"/>
              </a:rPr>
              <a:t>Cecchel</a:t>
            </a:r>
            <a:r>
              <a:rPr lang="es-ES_tradnl" sz="1600" b="1" dirty="0">
                <a:solidFill>
                  <a:schemeClr val="tx1"/>
                </a:solidFill>
                <a:latin typeface="Andalus" pitchFamily="18" charset="-78"/>
                <a:cs typeface="Andalus" pitchFamily="18" charset="-78"/>
              </a:rPr>
              <a:t> - Lic. Bibiana </a:t>
            </a:r>
            <a:r>
              <a:rPr lang="es-ES_tradnl" sz="1600" b="1" dirty="0" err="1">
                <a:solidFill>
                  <a:schemeClr val="tx1"/>
                </a:solidFill>
                <a:latin typeface="Andalus" pitchFamily="18" charset="-78"/>
                <a:cs typeface="Andalus" pitchFamily="18" charset="-78"/>
              </a:rPr>
              <a:t>Fernandez</a:t>
            </a:r>
            <a:endParaRPr lang="es-ES_tradnl" sz="1600" b="1" dirty="0">
              <a:solidFill>
                <a:schemeClr val="tx1"/>
              </a:solidFill>
              <a:latin typeface="Andalus" pitchFamily="18" charset="-78"/>
              <a:cs typeface="Andalus" pitchFamily="18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980728"/>
            <a:ext cx="8229600" cy="5145435"/>
          </a:xfrm>
        </p:spPr>
        <p:txBody>
          <a:bodyPr>
            <a:normAutofit/>
          </a:bodyPr>
          <a:lstStyle/>
          <a:p>
            <a:pPr algn="just"/>
            <a:r>
              <a:rPr lang="en-US" sz="2800" dirty="0" smtClean="0">
                <a:latin typeface="Angsana New" pitchFamily="18" charset="-34"/>
                <a:cs typeface="Angsana New" pitchFamily="18" charset="-34"/>
              </a:rPr>
              <a:t>Many verbs of emotion have </a:t>
            </a:r>
            <a:r>
              <a:rPr lang="en-US" sz="2800" b="1" i="1" dirty="0" smtClean="0">
                <a:latin typeface="Angsana New" pitchFamily="18" charset="-34"/>
                <a:cs typeface="Angsana New" pitchFamily="18" charset="-34"/>
              </a:rPr>
              <a:t>–</a:t>
            </a:r>
            <a:r>
              <a:rPr lang="en-US" sz="2800" b="1" i="1" dirty="0" err="1" smtClean="0">
                <a:latin typeface="Angsana New" pitchFamily="18" charset="-34"/>
                <a:cs typeface="Angsana New" pitchFamily="18" charset="-34"/>
              </a:rPr>
              <a:t>ing</a:t>
            </a:r>
            <a:r>
              <a:rPr lang="en-US" sz="2800" dirty="0" smtClean="0">
                <a:latin typeface="Angsana New" pitchFamily="18" charset="-34"/>
                <a:cs typeface="Angsana New" pitchFamily="18" charset="-34"/>
              </a:rPr>
              <a:t> and </a:t>
            </a:r>
            <a:r>
              <a:rPr lang="en-US" sz="2800" b="1" i="1" dirty="0" smtClean="0">
                <a:latin typeface="Angsana New" pitchFamily="18" charset="-34"/>
                <a:cs typeface="Angsana New" pitchFamily="18" charset="-34"/>
              </a:rPr>
              <a:t>–</a:t>
            </a:r>
            <a:r>
              <a:rPr lang="en-US" sz="2800" b="1" i="1" dirty="0" err="1" smtClean="0">
                <a:latin typeface="Angsana New" pitchFamily="18" charset="-34"/>
                <a:cs typeface="Angsana New" pitchFamily="18" charset="-34"/>
              </a:rPr>
              <a:t>ed</a:t>
            </a:r>
            <a:r>
              <a:rPr lang="en-US" sz="2800" dirty="0" smtClean="0">
                <a:latin typeface="Angsana New" pitchFamily="18" charset="-34"/>
                <a:cs typeface="Angsana New" pitchFamily="18" charset="-34"/>
              </a:rPr>
              <a:t> adjective forms. Some verbs of emotion are: amuse, annoy, bother, captivate, irritate, surprise, confuse, depress, tire, shock, fascinate, interest, puzzle, disappoint, satisfy, amaze, etc.</a:t>
            </a:r>
          </a:p>
          <a:p>
            <a:pPr algn="just"/>
            <a:r>
              <a:rPr lang="en-US" sz="2800" dirty="0" smtClean="0">
                <a:latin typeface="Angsana New" pitchFamily="18" charset="-34"/>
                <a:cs typeface="Angsana New" pitchFamily="18" charset="-34"/>
              </a:rPr>
              <a:t>These verbs can be changed to adjectives by changing the spelling:</a:t>
            </a:r>
          </a:p>
          <a:p>
            <a:pPr algn="ctr">
              <a:buNone/>
            </a:pPr>
            <a:r>
              <a:rPr lang="en-US" sz="2600" dirty="0" smtClean="0">
                <a:latin typeface="Angsana New" pitchFamily="18" charset="-34"/>
                <a:cs typeface="Angsana New" pitchFamily="18" charset="-34"/>
              </a:rPr>
              <a:t>You </a:t>
            </a:r>
            <a:r>
              <a:rPr lang="en-US" sz="2600" b="1" dirty="0" smtClean="0">
                <a:latin typeface="Angsana New" pitchFamily="18" charset="-34"/>
                <a:cs typeface="Angsana New" pitchFamily="18" charset="-34"/>
              </a:rPr>
              <a:t>amaze</a:t>
            </a:r>
            <a:r>
              <a:rPr lang="en-US" sz="2600" dirty="0" smtClean="0">
                <a:latin typeface="Angsana New" pitchFamily="18" charset="-34"/>
                <a:cs typeface="Angsana New" pitchFamily="18" charset="-34"/>
              </a:rPr>
              <a:t> me! (verb)</a:t>
            </a:r>
          </a:p>
          <a:p>
            <a:pPr algn="ctr">
              <a:buNone/>
            </a:pPr>
            <a:r>
              <a:rPr lang="en-US" sz="2600" dirty="0" smtClean="0">
                <a:latin typeface="Angsana New" pitchFamily="18" charset="-34"/>
                <a:cs typeface="Angsana New" pitchFamily="18" charset="-34"/>
              </a:rPr>
              <a:t>These students are </a:t>
            </a:r>
            <a:r>
              <a:rPr lang="en-US" sz="2600" b="1" dirty="0" smtClean="0">
                <a:latin typeface="Angsana New" pitchFamily="18" charset="-34"/>
                <a:cs typeface="Angsana New" pitchFamily="18" charset="-34"/>
              </a:rPr>
              <a:t>amazing</a:t>
            </a:r>
            <a:r>
              <a:rPr lang="en-US" sz="2600" dirty="0" smtClean="0">
                <a:latin typeface="Angsana New" pitchFamily="18" charset="-34"/>
                <a:cs typeface="Angsana New" pitchFamily="18" charset="-34"/>
              </a:rPr>
              <a:t>! (adjective)</a:t>
            </a:r>
          </a:p>
          <a:p>
            <a:pPr algn="ctr">
              <a:buNone/>
            </a:pPr>
            <a:r>
              <a:rPr lang="en-US" sz="2600" dirty="0" smtClean="0">
                <a:latin typeface="Angsana New" pitchFamily="18" charset="-34"/>
                <a:cs typeface="Angsana New" pitchFamily="18" charset="-34"/>
              </a:rPr>
              <a:t>I am </a:t>
            </a:r>
            <a:r>
              <a:rPr lang="en-US" sz="2600" b="1" dirty="0" smtClean="0">
                <a:latin typeface="Angsana New" pitchFamily="18" charset="-34"/>
                <a:cs typeface="Angsana New" pitchFamily="18" charset="-34"/>
              </a:rPr>
              <a:t>amazed</a:t>
            </a:r>
            <a:r>
              <a:rPr lang="en-US" sz="2600" dirty="0" smtClean="0">
                <a:latin typeface="Angsana New" pitchFamily="18" charset="-34"/>
                <a:cs typeface="Angsana New" pitchFamily="18" charset="-34"/>
              </a:rPr>
              <a:t> by the students in this class! (adjective)</a:t>
            </a:r>
          </a:p>
          <a:p>
            <a:pPr algn="ctr">
              <a:buNone/>
            </a:pPr>
            <a:r>
              <a:rPr lang="en-US" sz="2600" dirty="0" smtClean="0">
                <a:latin typeface="Angsana New" pitchFamily="18" charset="-34"/>
                <a:cs typeface="Angsana New" pitchFamily="18" charset="-34"/>
              </a:rPr>
              <a:t>Computers </a:t>
            </a:r>
            <a:r>
              <a:rPr lang="en-US" sz="2600" b="1" dirty="0" smtClean="0">
                <a:latin typeface="Angsana New" pitchFamily="18" charset="-34"/>
                <a:cs typeface="Angsana New" pitchFamily="18" charset="-34"/>
              </a:rPr>
              <a:t>interest</a:t>
            </a:r>
            <a:r>
              <a:rPr lang="en-US" sz="2600" dirty="0" smtClean="0">
                <a:latin typeface="Angsana New" pitchFamily="18" charset="-34"/>
                <a:cs typeface="Angsana New" pitchFamily="18" charset="-34"/>
              </a:rPr>
              <a:t> her. (verb)</a:t>
            </a:r>
          </a:p>
          <a:p>
            <a:pPr algn="ctr">
              <a:buNone/>
            </a:pPr>
            <a:r>
              <a:rPr lang="en-US" sz="2600" dirty="0" smtClean="0">
                <a:latin typeface="Angsana New" pitchFamily="18" charset="-34"/>
                <a:cs typeface="Angsana New" pitchFamily="18" charset="-34"/>
              </a:rPr>
              <a:t>Computers are </a:t>
            </a:r>
            <a:r>
              <a:rPr lang="en-US" sz="2600" b="1" dirty="0" smtClean="0">
                <a:latin typeface="Angsana New" pitchFamily="18" charset="-34"/>
                <a:cs typeface="Angsana New" pitchFamily="18" charset="-34"/>
              </a:rPr>
              <a:t>interesting</a:t>
            </a:r>
            <a:r>
              <a:rPr lang="en-US" sz="2600" dirty="0" smtClean="0">
                <a:latin typeface="Angsana New" pitchFamily="18" charset="-34"/>
                <a:cs typeface="Angsana New" pitchFamily="18" charset="-34"/>
              </a:rPr>
              <a:t> to her. (adjective)</a:t>
            </a:r>
          </a:p>
          <a:p>
            <a:pPr algn="ctr">
              <a:buNone/>
            </a:pPr>
            <a:r>
              <a:rPr lang="en-US" sz="2600" dirty="0" smtClean="0">
                <a:latin typeface="Angsana New" pitchFamily="18" charset="-34"/>
                <a:cs typeface="Angsana New" pitchFamily="18" charset="-34"/>
              </a:rPr>
              <a:t>She is </a:t>
            </a:r>
            <a:r>
              <a:rPr lang="en-US" sz="2600" b="1" dirty="0" smtClean="0">
                <a:latin typeface="Angsana New" pitchFamily="18" charset="-34"/>
                <a:cs typeface="Angsana New" pitchFamily="18" charset="-34"/>
              </a:rPr>
              <a:t>interested</a:t>
            </a:r>
            <a:r>
              <a:rPr lang="en-US" sz="2600" dirty="0" smtClean="0">
                <a:latin typeface="Angsana New" pitchFamily="18" charset="-34"/>
                <a:cs typeface="Angsana New" pitchFamily="18" charset="-34"/>
              </a:rPr>
              <a:t> in computers. (adjective)</a:t>
            </a:r>
          </a:p>
          <a:p>
            <a:pPr algn="just"/>
            <a:endParaRPr lang="en-US" sz="2800" dirty="0">
              <a:latin typeface="Angsana New" pitchFamily="18" charset="-34"/>
              <a:cs typeface="Angsana New" pitchFamily="18" charset="-34"/>
            </a:endParaRPr>
          </a:p>
        </p:txBody>
      </p:sp>
      <p:sp>
        <p:nvSpPr>
          <p:cNvPr id="5" name="6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1115616" y="6525344"/>
            <a:ext cx="6983809" cy="432098"/>
          </a:xfrm>
          <a:noFill/>
        </p:spPr>
        <p:txBody>
          <a:bodyPr/>
          <a:lstStyle/>
          <a:p>
            <a:r>
              <a:rPr lang="es-ES_tradnl" sz="1600" b="1" dirty="0">
                <a:solidFill>
                  <a:schemeClr val="tx1"/>
                </a:solidFill>
                <a:latin typeface="Andalus" pitchFamily="18" charset="-78"/>
                <a:cs typeface="Andalus" pitchFamily="18" charset="-78"/>
              </a:rPr>
              <a:t>UTN -  FRVM                                 Lic. Evangelina </a:t>
            </a:r>
            <a:r>
              <a:rPr lang="es-ES_tradnl" sz="1600" b="1" dirty="0" err="1">
                <a:solidFill>
                  <a:schemeClr val="tx1"/>
                </a:solidFill>
                <a:latin typeface="Andalus" pitchFamily="18" charset="-78"/>
                <a:cs typeface="Andalus" pitchFamily="18" charset="-78"/>
              </a:rPr>
              <a:t>Cecchel</a:t>
            </a:r>
            <a:r>
              <a:rPr lang="es-ES_tradnl" sz="1600" b="1" dirty="0">
                <a:solidFill>
                  <a:schemeClr val="tx1"/>
                </a:solidFill>
                <a:latin typeface="Andalus" pitchFamily="18" charset="-78"/>
                <a:cs typeface="Andalus" pitchFamily="18" charset="-78"/>
              </a:rPr>
              <a:t> - Lic. Bibiana </a:t>
            </a:r>
            <a:r>
              <a:rPr lang="es-ES_tradnl" sz="1600" b="1" dirty="0" err="1">
                <a:solidFill>
                  <a:schemeClr val="tx1"/>
                </a:solidFill>
                <a:latin typeface="Andalus" pitchFamily="18" charset="-78"/>
                <a:cs typeface="Andalus" pitchFamily="18" charset="-78"/>
              </a:rPr>
              <a:t>Fernandez</a:t>
            </a:r>
            <a:endParaRPr lang="es-ES_tradnl" sz="1600" b="1" dirty="0">
              <a:solidFill>
                <a:schemeClr val="tx1"/>
              </a:solidFill>
              <a:latin typeface="Andalus" pitchFamily="18" charset="-78"/>
              <a:cs typeface="Andalus" pitchFamily="18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20588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latin typeface="Angsana New" pitchFamily="18" charset="-34"/>
                <a:cs typeface="Angsana New" pitchFamily="18" charset="-34"/>
              </a:rPr>
              <a:t>What’s the difference between </a:t>
            </a:r>
            <a:r>
              <a:rPr lang="en-US" b="1" dirty="0" smtClean="0">
                <a:latin typeface="Angsana New" pitchFamily="18" charset="-34"/>
                <a:cs typeface="Angsana New" pitchFamily="18" charset="-34"/>
              </a:rPr>
              <a:t>–</a:t>
            </a:r>
            <a:r>
              <a:rPr lang="en-US" b="1" dirty="0" err="1" smtClean="0">
                <a:latin typeface="Angsana New" pitchFamily="18" charset="-34"/>
                <a:cs typeface="Angsana New" pitchFamily="18" charset="-34"/>
              </a:rPr>
              <a:t>ing</a:t>
            </a:r>
            <a:r>
              <a:rPr lang="en-US" dirty="0" smtClean="0">
                <a:latin typeface="Angsana New" pitchFamily="18" charset="-34"/>
                <a:cs typeface="Angsana New" pitchFamily="18" charset="-34"/>
              </a:rPr>
              <a:t> and </a:t>
            </a:r>
            <a:r>
              <a:rPr lang="en-US" b="1" dirty="0" smtClean="0">
                <a:latin typeface="Angsana New" pitchFamily="18" charset="-34"/>
                <a:cs typeface="Angsana New" pitchFamily="18" charset="-34"/>
              </a:rPr>
              <a:t>–</a:t>
            </a:r>
            <a:r>
              <a:rPr lang="en-US" b="1" dirty="0" err="1" smtClean="0">
                <a:latin typeface="Angsana New" pitchFamily="18" charset="-34"/>
                <a:cs typeface="Angsana New" pitchFamily="18" charset="-34"/>
              </a:rPr>
              <a:t>ed</a:t>
            </a:r>
            <a:r>
              <a:rPr lang="en-US" dirty="0" smtClean="0">
                <a:latin typeface="Angsana New" pitchFamily="18" charset="-34"/>
                <a:cs typeface="Angsana New" pitchFamily="18" charset="-34"/>
              </a:rPr>
              <a:t> adjectives?</a:t>
            </a:r>
            <a:endParaRPr lang="en-US" dirty="0">
              <a:latin typeface="Angsana New" pitchFamily="18" charset="-34"/>
              <a:cs typeface="Angsana New" pitchFamily="18" charset="-34"/>
            </a:endParaRP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2575445"/>
            <a:ext cx="8229600" cy="4525963"/>
          </a:xfrm>
        </p:spPr>
        <p:txBody>
          <a:bodyPr>
            <a:normAutofit/>
          </a:bodyPr>
          <a:lstStyle/>
          <a:p>
            <a:pPr algn="just">
              <a:buSzPct val="70000"/>
              <a:buBlip>
                <a:blip r:embed="rId2"/>
              </a:buBlip>
            </a:pPr>
            <a:r>
              <a:rPr lang="en-US" sz="2800" dirty="0" smtClean="0">
                <a:latin typeface="Angsana New" pitchFamily="18" charset="-34"/>
                <a:cs typeface="Angsana New" pitchFamily="18" charset="-34"/>
              </a:rPr>
              <a:t>We use </a:t>
            </a:r>
            <a:r>
              <a:rPr lang="en-US" sz="2800" b="1" dirty="0" smtClean="0">
                <a:latin typeface="Angsana New" pitchFamily="18" charset="-34"/>
                <a:cs typeface="Angsana New" pitchFamily="18" charset="-34"/>
              </a:rPr>
              <a:t>–</a:t>
            </a:r>
            <a:r>
              <a:rPr lang="en-US" sz="2800" b="1" dirty="0" err="1" smtClean="0">
                <a:latin typeface="Angsana New" pitchFamily="18" charset="-34"/>
                <a:cs typeface="Angsana New" pitchFamily="18" charset="-34"/>
              </a:rPr>
              <a:t>ing</a:t>
            </a:r>
            <a:r>
              <a:rPr lang="en-US" sz="2800" b="1" dirty="0" smtClean="0">
                <a:latin typeface="Angsana New" pitchFamily="18" charset="-34"/>
                <a:cs typeface="Angsana New" pitchFamily="18" charset="-34"/>
              </a:rPr>
              <a:t> adjectives</a:t>
            </a:r>
            <a:r>
              <a:rPr lang="en-US" sz="2800" dirty="0" smtClean="0">
                <a:latin typeface="Angsana New" pitchFamily="18" charset="-34"/>
                <a:cs typeface="Angsana New" pitchFamily="18" charset="-34"/>
              </a:rPr>
              <a:t> to describe </a:t>
            </a:r>
            <a:r>
              <a:rPr lang="en-US" sz="2800" smtClean="0">
                <a:latin typeface="Angsana New" pitchFamily="18" charset="-34"/>
                <a:cs typeface="Angsana New" pitchFamily="18" charset="-34"/>
              </a:rPr>
              <a:t>a person, a </a:t>
            </a:r>
            <a:r>
              <a:rPr lang="en-US" sz="2800" dirty="0" smtClean="0">
                <a:latin typeface="Angsana New" pitchFamily="18" charset="-34"/>
                <a:cs typeface="Angsana New" pitchFamily="18" charset="-34"/>
              </a:rPr>
              <a:t>thing or things that cause the emotion:</a:t>
            </a:r>
          </a:p>
          <a:p>
            <a:pPr algn="ctr">
              <a:buNone/>
            </a:pPr>
            <a:r>
              <a:rPr lang="en-US" sz="2800" dirty="0" smtClean="0">
                <a:latin typeface="Angsana New" pitchFamily="18" charset="-34"/>
                <a:cs typeface="Angsana New" pitchFamily="18" charset="-34"/>
              </a:rPr>
              <a:t>The movie was </a:t>
            </a:r>
            <a:r>
              <a:rPr lang="en-US" sz="2800" b="1" dirty="0" smtClean="0">
                <a:latin typeface="Angsana New" pitchFamily="18" charset="-34"/>
                <a:cs typeface="Angsana New" pitchFamily="18" charset="-34"/>
              </a:rPr>
              <a:t>amazing</a:t>
            </a:r>
            <a:r>
              <a:rPr lang="en-US" sz="2800" dirty="0" smtClean="0">
                <a:latin typeface="Angsana New" pitchFamily="18" charset="-34"/>
                <a:cs typeface="Angsana New" pitchFamily="18" charset="-34"/>
              </a:rPr>
              <a:t>.</a:t>
            </a:r>
          </a:p>
          <a:p>
            <a:pPr algn="just">
              <a:buSzPct val="70000"/>
              <a:buBlip>
                <a:blip r:embed="rId2"/>
              </a:buBlip>
            </a:pPr>
            <a:r>
              <a:rPr lang="en-US" sz="2800" dirty="0" smtClean="0">
                <a:latin typeface="Angsana New" pitchFamily="18" charset="-34"/>
                <a:cs typeface="Angsana New" pitchFamily="18" charset="-34"/>
              </a:rPr>
              <a:t>We use </a:t>
            </a:r>
            <a:r>
              <a:rPr lang="en-US" sz="2800" b="1" dirty="0" smtClean="0">
                <a:latin typeface="Angsana New" pitchFamily="18" charset="-34"/>
                <a:cs typeface="Angsana New" pitchFamily="18" charset="-34"/>
              </a:rPr>
              <a:t>–</a:t>
            </a:r>
            <a:r>
              <a:rPr lang="en-US" sz="2800" b="1" dirty="0" err="1" smtClean="0">
                <a:latin typeface="Angsana New" pitchFamily="18" charset="-34"/>
                <a:cs typeface="Angsana New" pitchFamily="18" charset="-34"/>
              </a:rPr>
              <a:t>ed</a:t>
            </a:r>
            <a:r>
              <a:rPr lang="en-US" sz="2800" b="1" dirty="0" smtClean="0">
                <a:latin typeface="Angsana New" pitchFamily="18" charset="-34"/>
                <a:cs typeface="Angsana New" pitchFamily="18" charset="-34"/>
              </a:rPr>
              <a:t> adjectives</a:t>
            </a:r>
            <a:r>
              <a:rPr lang="en-US" sz="2800" dirty="0" smtClean="0">
                <a:latin typeface="Angsana New" pitchFamily="18" charset="-34"/>
                <a:cs typeface="Angsana New" pitchFamily="18" charset="-34"/>
              </a:rPr>
              <a:t> to describe the person or thing that experiences the emotion, feeling or reaction:</a:t>
            </a:r>
          </a:p>
          <a:p>
            <a:pPr algn="ctr">
              <a:buNone/>
            </a:pPr>
            <a:r>
              <a:rPr lang="en-US" sz="2800" dirty="0" smtClean="0">
                <a:latin typeface="Angsana New" pitchFamily="18" charset="-34"/>
                <a:cs typeface="Angsana New" pitchFamily="18" charset="-34"/>
              </a:rPr>
              <a:t>I was really </a:t>
            </a:r>
            <a:r>
              <a:rPr lang="en-US" sz="2800" b="1" dirty="0" smtClean="0">
                <a:latin typeface="Angsana New" pitchFamily="18" charset="-34"/>
                <a:cs typeface="Angsana New" pitchFamily="18" charset="-34"/>
              </a:rPr>
              <a:t>amused</a:t>
            </a:r>
            <a:r>
              <a:rPr lang="en-US" sz="2800" dirty="0" smtClean="0">
                <a:latin typeface="Angsana New" pitchFamily="18" charset="-34"/>
                <a:cs typeface="Angsana New" pitchFamily="18" charset="-34"/>
              </a:rPr>
              <a:t> by the movie.</a:t>
            </a:r>
            <a:endParaRPr lang="en-US" sz="2800" dirty="0">
              <a:latin typeface="Angsana New" pitchFamily="18" charset="-34"/>
              <a:cs typeface="Angsana New" pitchFamily="18" charset="-34"/>
            </a:endParaRPr>
          </a:p>
        </p:txBody>
      </p:sp>
      <p:sp>
        <p:nvSpPr>
          <p:cNvPr id="5" name="6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1115616" y="6525344"/>
            <a:ext cx="6983809" cy="432098"/>
          </a:xfrm>
          <a:noFill/>
        </p:spPr>
        <p:txBody>
          <a:bodyPr/>
          <a:lstStyle/>
          <a:p>
            <a:r>
              <a:rPr lang="es-ES_tradnl" sz="1600" b="1" dirty="0">
                <a:solidFill>
                  <a:schemeClr val="tx1"/>
                </a:solidFill>
                <a:latin typeface="Andalus" pitchFamily="18" charset="-78"/>
                <a:cs typeface="Andalus" pitchFamily="18" charset="-78"/>
              </a:rPr>
              <a:t>UTN -  FRVM                                 Lic. Evangelina </a:t>
            </a:r>
            <a:r>
              <a:rPr lang="es-ES_tradnl" sz="1600" b="1" dirty="0" err="1">
                <a:solidFill>
                  <a:schemeClr val="tx1"/>
                </a:solidFill>
                <a:latin typeface="Andalus" pitchFamily="18" charset="-78"/>
                <a:cs typeface="Andalus" pitchFamily="18" charset="-78"/>
              </a:rPr>
              <a:t>Cecchel</a:t>
            </a:r>
            <a:r>
              <a:rPr lang="es-ES_tradnl" sz="1600" b="1" dirty="0">
                <a:solidFill>
                  <a:schemeClr val="tx1"/>
                </a:solidFill>
                <a:latin typeface="Andalus" pitchFamily="18" charset="-78"/>
                <a:cs typeface="Andalus" pitchFamily="18" charset="-78"/>
              </a:rPr>
              <a:t> - Lic. Bibiana </a:t>
            </a:r>
            <a:r>
              <a:rPr lang="es-ES_tradnl" sz="1600" b="1" dirty="0" err="1">
                <a:solidFill>
                  <a:schemeClr val="tx1"/>
                </a:solidFill>
                <a:latin typeface="Andalus" pitchFamily="18" charset="-78"/>
                <a:cs typeface="Andalus" pitchFamily="18" charset="-78"/>
              </a:rPr>
              <a:t>Fernandez</a:t>
            </a:r>
            <a:endParaRPr lang="es-ES_tradnl" sz="1600" b="1" dirty="0">
              <a:solidFill>
                <a:schemeClr val="tx1"/>
              </a:solidFill>
              <a:latin typeface="Andalus" pitchFamily="18" charset="-78"/>
              <a:cs typeface="Andalus" pitchFamily="18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590872" y="2719461"/>
            <a:ext cx="8229600" cy="4525963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2800" dirty="0" smtClean="0">
                <a:latin typeface="Angsana New" pitchFamily="18" charset="-34"/>
                <a:cs typeface="Angsana New" pitchFamily="18" charset="-34"/>
              </a:rPr>
              <a:t>(Frustrate) The woman is _______________.</a:t>
            </a:r>
          </a:p>
          <a:p>
            <a:pPr>
              <a:buNone/>
            </a:pPr>
            <a:r>
              <a:rPr lang="en-US" sz="2800" dirty="0" smtClean="0">
                <a:latin typeface="Angsana New" pitchFamily="18" charset="-34"/>
                <a:cs typeface="Angsana New" pitchFamily="18" charset="-34"/>
              </a:rPr>
              <a:t> The computer is _____________ to her.</a:t>
            </a:r>
          </a:p>
          <a:p>
            <a:endParaRPr lang="es-AR" sz="2800" dirty="0">
              <a:latin typeface="Angsana New" pitchFamily="18" charset="-34"/>
              <a:cs typeface="Angsana New" pitchFamily="18" charset="-34"/>
            </a:endParaRPr>
          </a:p>
        </p:txBody>
      </p:sp>
      <p:pic>
        <p:nvPicPr>
          <p:cNvPr id="4100" name="Picture 4" descr="http://www.miridiatech.com/news/wp-content/uploads/2012/05/Frustrated-woman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979845" y="1772816"/>
            <a:ext cx="3912635" cy="43924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6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1115616" y="6525344"/>
            <a:ext cx="6983809" cy="432098"/>
          </a:xfrm>
          <a:noFill/>
        </p:spPr>
        <p:txBody>
          <a:bodyPr/>
          <a:lstStyle/>
          <a:p>
            <a:r>
              <a:rPr lang="es-ES_tradnl" sz="1600" b="1" dirty="0">
                <a:solidFill>
                  <a:schemeClr val="tx1"/>
                </a:solidFill>
                <a:latin typeface="Andalus" pitchFamily="18" charset="-78"/>
                <a:cs typeface="Andalus" pitchFamily="18" charset="-78"/>
              </a:rPr>
              <a:t>UTN -  FRVM                                 Lic. Evangelina </a:t>
            </a:r>
            <a:r>
              <a:rPr lang="es-ES_tradnl" sz="1600" b="1" dirty="0" err="1">
                <a:solidFill>
                  <a:schemeClr val="tx1"/>
                </a:solidFill>
                <a:latin typeface="Andalus" pitchFamily="18" charset="-78"/>
                <a:cs typeface="Andalus" pitchFamily="18" charset="-78"/>
              </a:rPr>
              <a:t>Cecchel</a:t>
            </a:r>
            <a:r>
              <a:rPr lang="es-ES_tradnl" sz="1600" b="1" dirty="0">
                <a:solidFill>
                  <a:schemeClr val="tx1"/>
                </a:solidFill>
                <a:latin typeface="Andalus" pitchFamily="18" charset="-78"/>
                <a:cs typeface="Andalus" pitchFamily="18" charset="-78"/>
              </a:rPr>
              <a:t> - Lic. Bibiana </a:t>
            </a:r>
            <a:r>
              <a:rPr lang="es-ES_tradnl" sz="1600" b="1" dirty="0" err="1">
                <a:solidFill>
                  <a:schemeClr val="tx1"/>
                </a:solidFill>
                <a:latin typeface="Andalus" pitchFamily="18" charset="-78"/>
                <a:cs typeface="Andalus" pitchFamily="18" charset="-78"/>
              </a:rPr>
              <a:t>Fernandez</a:t>
            </a:r>
            <a:endParaRPr lang="es-ES_tradnl" sz="1600" b="1" dirty="0">
              <a:solidFill>
                <a:schemeClr val="tx1"/>
              </a:solidFill>
              <a:latin typeface="Andalus" pitchFamily="18" charset="-78"/>
              <a:cs typeface="Andalus" pitchFamily="18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1115616" y="4725144"/>
            <a:ext cx="8229600" cy="1971600"/>
          </a:xfrm>
        </p:spPr>
        <p:txBody>
          <a:bodyPr/>
          <a:lstStyle/>
          <a:p>
            <a:pPr algn="just">
              <a:buNone/>
            </a:pPr>
            <a:r>
              <a:rPr lang="en-US" sz="2800" dirty="0" smtClean="0">
                <a:latin typeface="Angsana New" pitchFamily="18" charset="-34"/>
                <a:cs typeface="Angsana New" pitchFamily="18" charset="-34"/>
              </a:rPr>
              <a:t>(Fascinate) Julian </a:t>
            </a:r>
            <a:r>
              <a:rPr lang="en-US" sz="2800" dirty="0" err="1" smtClean="0">
                <a:latin typeface="Angsana New" pitchFamily="18" charset="-34"/>
                <a:cs typeface="Angsana New" pitchFamily="18" charset="-34"/>
              </a:rPr>
              <a:t>Beever’s</a:t>
            </a:r>
            <a:r>
              <a:rPr lang="en-US" sz="2800" dirty="0" smtClean="0">
                <a:latin typeface="Angsana New" pitchFamily="18" charset="-34"/>
                <a:cs typeface="Angsana New" pitchFamily="18" charset="-34"/>
              </a:rPr>
              <a:t> street art is ____________. </a:t>
            </a:r>
          </a:p>
          <a:p>
            <a:pPr algn="just">
              <a:buNone/>
            </a:pPr>
            <a:r>
              <a:rPr lang="en-US" sz="2800" dirty="0" smtClean="0">
                <a:latin typeface="Angsana New" pitchFamily="18" charset="-34"/>
                <a:cs typeface="Angsana New" pitchFamily="18" charset="-34"/>
              </a:rPr>
              <a:t>I am ________ by Julian </a:t>
            </a:r>
            <a:r>
              <a:rPr lang="en-US" sz="2800" dirty="0" err="1" smtClean="0">
                <a:latin typeface="Angsana New" pitchFamily="18" charset="-34"/>
                <a:cs typeface="Angsana New" pitchFamily="18" charset="-34"/>
              </a:rPr>
              <a:t>Beever’s</a:t>
            </a:r>
            <a:r>
              <a:rPr lang="en-US" sz="2800" dirty="0" smtClean="0">
                <a:latin typeface="Angsana New" pitchFamily="18" charset="-34"/>
                <a:cs typeface="Angsana New" pitchFamily="18" charset="-34"/>
              </a:rPr>
              <a:t> street art.</a:t>
            </a:r>
          </a:p>
          <a:p>
            <a:endParaRPr lang="es-AR" dirty="0"/>
          </a:p>
        </p:txBody>
      </p:sp>
      <p:pic>
        <p:nvPicPr>
          <p:cNvPr id="3074" name="Picture 2" descr="C:\Users\Catalano\Desktop\Julian-Beever-Pavement-drawings-5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76056" y="1158391"/>
            <a:ext cx="3957461" cy="29969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075" name="Picture 3" descr="C:\Users\Catalano\Desktop\08031807_blog.uncovering.org_beever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3528" y="1026064"/>
            <a:ext cx="4584510" cy="34383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6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1115616" y="6525344"/>
            <a:ext cx="6983809" cy="432098"/>
          </a:xfrm>
          <a:noFill/>
        </p:spPr>
        <p:txBody>
          <a:bodyPr/>
          <a:lstStyle/>
          <a:p>
            <a:r>
              <a:rPr lang="es-ES_tradnl" sz="1600" b="1" dirty="0">
                <a:solidFill>
                  <a:schemeClr val="tx1"/>
                </a:solidFill>
                <a:latin typeface="Andalus" pitchFamily="18" charset="-78"/>
                <a:cs typeface="Andalus" pitchFamily="18" charset="-78"/>
              </a:rPr>
              <a:t>UTN -  FRVM                                 Lic. Evangelina </a:t>
            </a:r>
            <a:r>
              <a:rPr lang="es-ES_tradnl" sz="1600" b="1" dirty="0" err="1">
                <a:solidFill>
                  <a:schemeClr val="tx1"/>
                </a:solidFill>
                <a:latin typeface="Andalus" pitchFamily="18" charset="-78"/>
                <a:cs typeface="Andalus" pitchFamily="18" charset="-78"/>
              </a:rPr>
              <a:t>Cecchel</a:t>
            </a:r>
            <a:r>
              <a:rPr lang="es-ES_tradnl" sz="1600" b="1" dirty="0">
                <a:solidFill>
                  <a:schemeClr val="tx1"/>
                </a:solidFill>
                <a:latin typeface="Andalus" pitchFamily="18" charset="-78"/>
                <a:cs typeface="Andalus" pitchFamily="18" charset="-78"/>
              </a:rPr>
              <a:t> - Lic. Bibiana </a:t>
            </a:r>
            <a:r>
              <a:rPr lang="es-ES_tradnl" sz="1600" b="1" dirty="0" err="1">
                <a:solidFill>
                  <a:schemeClr val="tx1"/>
                </a:solidFill>
                <a:latin typeface="Andalus" pitchFamily="18" charset="-78"/>
                <a:cs typeface="Andalus" pitchFamily="18" charset="-78"/>
              </a:rPr>
              <a:t>Fernandez</a:t>
            </a:r>
            <a:endParaRPr lang="es-ES_tradnl" sz="1600" b="1" dirty="0">
              <a:solidFill>
                <a:schemeClr val="tx1"/>
              </a:solidFill>
              <a:latin typeface="Andalus" pitchFamily="18" charset="-78"/>
              <a:cs typeface="Andalus" pitchFamily="18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1526976" y="1351309"/>
            <a:ext cx="8229600" cy="4525963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2800" dirty="0" smtClean="0">
                <a:latin typeface="Angsana New" pitchFamily="18" charset="-34"/>
                <a:cs typeface="Angsana New" pitchFamily="18" charset="-34"/>
              </a:rPr>
              <a:t>(Frighten) The movie is ________________.</a:t>
            </a:r>
          </a:p>
          <a:p>
            <a:pPr>
              <a:buNone/>
            </a:pPr>
            <a:r>
              <a:rPr lang="en-US" sz="2800" dirty="0" smtClean="0">
                <a:latin typeface="Angsana New" pitchFamily="18" charset="-34"/>
                <a:cs typeface="Angsana New" pitchFamily="18" charset="-34"/>
              </a:rPr>
              <a:t> They are ________________.</a:t>
            </a:r>
          </a:p>
          <a:p>
            <a:endParaRPr lang="es-AR" sz="2800" dirty="0">
              <a:latin typeface="Angsana New" pitchFamily="18" charset="-34"/>
              <a:cs typeface="Angsana New" pitchFamily="18" charset="-34"/>
            </a:endParaRPr>
          </a:p>
        </p:txBody>
      </p:sp>
      <p:pic>
        <p:nvPicPr>
          <p:cNvPr id="26628" name="Picture 4" descr="http://i.cdn.youbeauty.com/p/482031/thumbnail/entry_id/0_nzfb0hks/width/0/height/0/quality/9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07704" y="2492896"/>
            <a:ext cx="5740152" cy="38267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6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1115616" y="6525344"/>
            <a:ext cx="6983809" cy="432098"/>
          </a:xfrm>
          <a:noFill/>
        </p:spPr>
        <p:txBody>
          <a:bodyPr/>
          <a:lstStyle/>
          <a:p>
            <a:r>
              <a:rPr lang="es-ES_tradnl" sz="1600" b="1" dirty="0">
                <a:solidFill>
                  <a:schemeClr val="tx1"/>
                </a:solidFill>
                <a:latin typeface="Andalus" pitchFamily="18" charset="-78"/>
                <a:cs typeface="Andalus" pitchFamily="18" charset="-78"/>
              </a:rPr>
              <a:t>UTN -  FRVM                                 Lic. Evangelina </a:t>
            </a:r>
            <a:r>
              <a:rPr lang="es-ES_tradnl" sz="1600" b="1" dirty="0" err="1">
                <a:solidFill>
                  <a:schemeClr val="tx1"/>
                </a:solidFill>
                <a:latin typeface="Andalus" pitchFamily="18" charset="-78"/>
                <a:cs typeface="Andalus" pitchFamily="18" charset="-78"/>
              </a:rPr>
              <a:t>Cecchel</a:t>
            </a:r>
            <a:r>
              <a:rPr lang="es-ES_tradnl" sz="1600" b="1" dirty="0">
                <a:solidFill>
                  <a:schemeClr val="tx1"/>
                </a:solidFill>
                <a:latin typeface="Andalus" pitchFamily="18" charset="-78"/>
                <a:cs typeface="Andalus" pitchFamily="18" charset="-78"/>
              </a:rPr>
              <a:t> - Lic. Bibiana </a:t>
            </a:r>
            <a:r>
              <a:rPr lang="es-ES_tradnl" sz="1600" b="1" dirty="0" err="1">
                <a:solidFill>
                  <a:schemeClr val="tx1"/>
                </a:solidFill>
                <a:latin typeface="Andalus" pitchFamily="18" charset="-78"/>
                <a:cs typeface="Andalus" pitchFamily="18" charset="-78"/>
              </a:rPr>
              <a:t>Fernandez</a:t>
            </a:r>
            <a:endParaRPr lang="es-ES_tradnl" sz="1600" b="1" dirty="0">
              <a:solidFill>
                <a:schemeClr val="tx1"/>
              </a:solidFill>
              <a:latin typeface="Andalus" pitchFamily="18" charset="-78"/>
              <a:cs typeface="Andalus" pitchFamily="18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6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1115616" y="6525344"/>
            <a:ext cx="6983809" cy="432098"/>
          </a:xfrm>
          <a:noFill/>
        </p:spPr>
        <p:txBody>
          <a:bodyPr/>
          <a:lstStyle/>
          <a:p>
            <a:r>
              <a:rPr lang="es-ES_tradnl" sz="1600" b="1" dirty="0">
                <a:solidFill>
                  <a:schemeClr val="tx1"/>
                </a:solidFill>
                <a:latin typeface="Andalus" pitchFamily="18" charset="-78"/>
                <a:cs typeface="Andalus" pitchFamily="18" charset="-78"/>
              </a:rPr>
              <a:t>UTN -  FRVM                                 Lic. Evangelina </a:t>
            </a:r>
            <a:r>
              <a:rPr lang="es-ES_tradnl" sz="1600" b="1" dirty="0" err="1">
                <a:solidFill>
                  <a:schemeClr val="tx1"/>
                </a:solidFill>
                <a:latin typeface="Andalus" pitchFamily="18" charset="-78"/>
                <a:cs typeface="Andalus" pitchFamily="18" charset="-78"/>
              </a:rPr>
              <a:t>Cecchel</a:t>
            </a:r>
            <a:r>
              <a:rPr lang="es-ES_tradnl" sz="1600" b="1" dirty="0">
                <a:solidFill>
                  <a:schemeClr val="tx1"/>
                </a:solidFill>
                <a:latin typeface="Andalus" pitchFamily="18" charset="-78"/>
                <a:cs typeface="Andalus" pitchFamily="18" charset="-78"/>
              </a:rPr>
              <a:t> - Lic. Bibiana </a:t>
            </a:r>
            <a:r>
              <a:rPr lang="es-ES_tradnl" sz="1600" b="1" dirty="0" err="1">
                <a:solidFill>
                  <a:schemeClr val="tx1"/>
                </a:solidFill>
                <a:latin typeface="Andalus" pitchFamily="18" charset="-78"/>
                <a:cs typeface="Andalus" pitchFamily="18" charset="-78"/>
              </a:rPr>
              <a:t>Fernandez</a:t>
            </a:r>
            <a:endParaRPr lang="es-ES_tradnl" sz="1600" b="1" dirty="0">
              <a:solidFill>
                <a:schemeClr val="tx1"/>
              </a:solidFill>
              <a:latin typeface="Andalus" pitchFamily="18" charset="-78"/>
              <a:cs typeface="Andalus" pitchFamily="18" charset="-78"/>
            </a:endParaRPr>
          </a:p>
        </p:txBody>
      </p:sp>
      <p:pic>
        <p:nvPicPr>
          <p:cNvPr id="1026" name="Picture 2" descr="http://rlv.zcache.ca/time_for_practice_musicians_wall_clock-rdd9526aeebd24d169750cbacd64ebfaa_fup1s_8byvr_32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1628800"/>
            <a:ext cx="3888431" cy="388843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995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57200" y="1600200"/>
            <a:ext cx="8507288" cy="4525963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sz="4400" dirty="0" smtClean="0">
                <a:latin typeface="Garamond" panose="02020404030301010803" pitchFamily="18" charset="0"/>
              </a:rPr>
              <a:t>Conditional Sentences Type 0, 1 and 2: </a:t>
            </a:r>
          </a:p>
          <a:p>
            <a:pPr marL="0" indent="0">
              <a:buNone/>
            </a:pPr>
            <a:endParaRPr lang="en-US" sz="4400" dirty="0" smtClean="0">
              <a:latin typeface="Garamond" panose="02020404030301010803" pitchFamily="18" charset="0"/>
            </a:endParaRPr>
          </a:p>
          <a:p>
            <a:pPr>
              <a:buClr>
                <a:schemeClr val="tx2">
                  <a:lumMod val="50000"/>
                </a:schemeClr>
              </a:buClr>
              <a:buSzPct val="130000"/>
            </a:pPr>
            <a:r>
              <a:rPr lang="en-US" u="sng" dirty="0" smtClean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http://www.ompersonal.com.ar/INTERMEDIATE/unit10/page4.htm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 (type 1)</a:t>
            </a:r>
          </a:p>
          <a:p>
            <a:pPr>
              <a:buClr>
                <a:schemeClr val="tx2">
                  <a:lumMod val="50000"/>
                </a:schemeClr>
              </a:buClr>
              <a:buSzPct val="130000"/>
            </a:pPr>
            <a:r>
              <a:rPr lang="en-US" u="sng" dirty="0" smtClean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http://www.ompersonal.com.ar/INTERMEDIATE/unit10/page5.htm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 (Reading Comprehension)</a:t>
            </a:r>
          </a:p>
          <a:p>
            <a:pPr>
              <a:buClr>
                <a:schemeClr val="tx2">
                  <a:lumMod val="50000"/>
                </a:schemeClr>
              </a:buClr>
              <a:buSzPct val="130000"/>
            </a:pPr>
            <a:r>
              <a:rPr lang="en-US" u="sng" dirty="0" smtClean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http://www.ompersonal.com.ar/INTERMEDIATE/unit18/page4.htm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 (type 2)</a:t>
            </a:r>
          </a:p>
          <a:p>
            <a:pPr>
              <a:buClr>
                <a:schemeClr val="tx2">
                  <a:lumMod val="50000"/>
                </a:schemeClr>
              </a:buClr>
              <a:buSzPct val="130000"/>
            </a:pPr>
            <a:r>
              <a:rPr lang="en-US" u="sng" dirty="0" smtClean="0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http://www.ompersonal.com.ar/INTERMEDIATE/unit18/page5.htm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 (type 2)</a:t>
            </a:r>
          </a:p>
          <a:p>
            <a:pPr>
              <a:buClr>
                <a:schemeClr val="tx2">
                  <a:lumMod val="50000"/>
                </a:schemeClr>
              </a:buClr>
              <a:buSzPct val="130000"/>
            </a:pPr>
            <a:r>
              <a:rPr lang="en-US" u="sng" dirty="0" smtClean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http://www.englisch-hilfen.de/en/exercises/if_clauses/mix.htm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  (type 1 and 2)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sz="4400" dirty="0" smtClean="0">
                <a:latin typeface="Garamond" panose="02020404030301010803" pitchFamily="18" charset="0"/>
              </a:rPr>
              <a:t>Participial Adjectives (“</a:t>
            </a:r>
            <a:r>
              <a:rPr lang="en-US" sz="4400" dirty="0" err="1" smtClean="0">
                <a:latin typeface="Garamond" panose="02020404030301010803" pitchFamily="18" charset="0"/>
              </a:rPr>
              <a:t>ed</a:t>
            </a:r>
            <a:r>
              <a:rPr lang="en-US" sz="4400" dirty="0" smtClean="0">
                <a:latin typeface="Garamond" panose="02020404030301010803" pitchFamily="18" charset="0"/>
              </a:rPr>
              <a:t>” and “</a:t>
            </a:r>
            <a:r>
              <a:rPr lang="en-US" sz="4400" dirty="0" err="1" smtClean="0">
                <a:latin typeface="Garamond" panose="02020404030301010803" pitchFamily="18" charset="0"/>
              </a:rPr>
              <a:t>ing</a:t>
            </a:r>
            <a:r>
              <a:rPr lang="en-US" sz="4400" dirty="0" smtClean="0">
                <a:latin typeface="Garamond" panose="02020404030301010803" pitchFamily="18" charset="0"/>
              </a:rPr>
              <a:t>”): </a:t>
            </a:r>
          </a:p>
          <a:p>
            <a:pPr marL="0" indent="0">
              <a:buNone/>
            </a:pPr>
            <a:endParaRPr lang="en-US" sz="4400" dirty="0" smtClean="0">
              <a:latin typeface="Garamond" panose="02020404030301010803" pitchFamily="18" charset="0"/>
            </a:endParaRPr>
          </a:p>
          <a:p>
            <a:pPr>
              <a:buClr>
                <a:schemeClr val="tx2">
                  <a:lumMod val="50000"/>
                </a:schemeClr>
              </a:buClr>
              <a:buSzPct val="130000"/>
            </a:pPr>
            <a:r>
              <a:rPr lang="en-US" u="sng" dirty="0" smtClean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http://www.ompersonal.com.ar/INTERMEDIATE/unit14/page3.htm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 (second part of the page)</a:t>
            </a:r>
          </a:p>
          <a:p>
            <a:pPr marL="0" indent="0">
              <a:buNone/>
            </a:pPr>
            <a:r>
              <a:rPr lang="en-US" dirty="0" smtClean="0"/>
              <a:t> </a:t>
            </a:r>
          </a:p>
          <a:p>
            <a:endParaRPr lang="en-US" dirty="0"/>
          </a:p>
        </p:txBody>
      </p:sp>
      <p:sp>
        <p:nvSpPr>
          <p:cNvPr id="4" name="6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1115616" y="6525344"/>
            <a:ext cx="6983809" cy="432098"/>
          </a:xfrm>
          <a:noFill/>
        </p:spPr>
        <p:txBody>
          <a:bodyPr/>
          <a:lstStyle/>
          <a:p>
            <a:r>
              <a:rPr lang="es-ES_tradnl" sz="1600" b="1" dirty="0">
                <a:solidFill>
                  <a:schemeClr val="tx1"/>
                </a:solidFill>
                <a:latin typeface="Andalus" pitchFamily="18" charset="-78"/>
                <a:cs typeface="Andalus" pitchFamily="18" charset="-78"/>
              </a:rPr>
              <a:t>UTN -  FRVM                                 Lic. Evangelina </a:t>
            </a:r>
            <a:r>
              <a:rPr lang="es-ES_tradnl" sz="1600" b="1" dirty="0" err="1">
                <a:solidFill>
                  <a:schemeClr val="tx1"/>
                </a:solidFill>
                <a:latin typeface="Andalus" pitchFamily="18" charset="-78"/>
                <a:cs typeface="Andalus" pitchFamily="18" charset="-78"/>
              </a:rPr>
              <a:t>Cecchel</a:t>
            </a:r>
            <a:r>
              <a:rPr lang="es-ES_tradnl" sz="1600" b="1" dirty="0">
                <a:solidFill>
                  <a:schemeClr val="tx1"/>
                </a:solidFill>
                <a:latin typeface="Andalus" pitchFamily="18" charset="-78"/>
                <a:cs typeface="Andalus" pitchFamily="18" charset="-78"/>
              </a:rPr>
              <a:t> - Lic. Bibiana </a:t>
            </a:r>
            <a:r>
              <a:rPr lang="es-ES_tradnl" sz="1600" b="1" dirty="0" err="1">
                <a:solidFill>
                  <a:schemeClr val="tx1"/>
                </a:solidFill>
                <a:latin typeface="Andalus" pitchFamily="18" charset="-78"/>
                <a:cs typeface="Andalus" pitchFamily="18" charset="-78"/>
              </a:rPr>
              <a:t>Fernandez</a:t>
            </a:r>
            <a:endParaRPr lang="es-ES_tradnl" sz="1600" b="1" dirty="0">
              <a:solidFill>
                <a:schemeClr val="tx1"/>
              </a:solidFill>
              <a:latin typeface="Andalus" pitchFamily="18" charset="-78"/>
              <a:cs typeface="Andalus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394547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57200" y="1927373"/>
            <a:ext cx="8363272" cy="4525963"/>
          </a:xfrm>
        </p:spPr>
        <p:txBody>
          <a:bodyPr>
            <a:normAutofit/>
          </a:bodyPr>
          <a:lstStyle/>
          <a:p>
            <a:pPr algn="just">
              <a:buClr>
                <a:schemeClr val="accent2">
                  <a:lumMod val="50000"/>
                </a:schemeClr>
              </a:buClr>
              <a:buSzPct val="101000"/>
              <a:buFont typeface="Wingdings" panose="05000000000000000000" pitchFamily="2" charset="2"/>
              <a:buChar char="Ø"/>
            </a:pPr>
            <a:r>
              <a:rPr lang="en-US" sz="2400" dirty="0">
                <a:latin typeface="Garamond" panose="02020404030301010803" pitchFamily="18" charset="0"/>
              </a:rPr>
              <a:t>A</a:t>
            </a:r>
            <a:r>
              <a:rPr lang="en-US" sz="2400" dirty="0" smtClean="0">
                <a:latin typeface="Garamond" panose="02020404030301010803" pitchFamily="18" charset="0"/>
              </a:rPr>
              <a:t> conditional sentence says that an action is reliant on something else. One part of the sentence expresses the condition and the other expresses the consequences.</a:t>
            </a:r>
          </a:p>
          <a:p>
            <a:pPr algn="just">
              <a:buClr>
                <a:schemeClr val="accent2">
                  <a:lumMod val="50000"/>
                </a:schemeClr>
              </a:buClr>
              <a:buSzPct val="101000"/>
              <a:buFont typeface="Wingdings" panose="05000000000000000000" pitchFamily="2" charset="2"/>
              <a:buChar char="Ø"/>
            </a:pPr>
            <a:endParaRPr lang="en-US" sz="2400" dirty="0" smtClean="0">
              <a:latin typeface="Garamond" panose="02020404030301010803" pitchFamily="18" charset="0"/>
            </a:endParaRPr>
          </a:p>
          <a:p>
            <a:pPr algn="just">
              <a:buClr>
                <a:schemeClr val="accent2">
                  <a:lumMod val="50000"/>
                </a:schemeClr>
              </a:buClr>
              <a:buSzPct val="101000"/>
              <a:buFont typeface="Wingdings" panose="05000000000000000000" pitchFamily="2" charset="2"/>
              <a:buChar char="Ø"/>
            </a:pPr>
            <a:r>
              <a:rPr lang="en-US" sz="2400" dirty="0" smtClean="0">
                <a:latin typeface="Garamond" panose="02020404030301010803" pitchFamily="18" charset="0"/>
              </a:rPr>
              <a:t>The conditionals are used to talk about real or unreal situations, they are sometimes called “if-clauses”.</a:t>
            </a:r>
          </a:p>
          <a:p>
            <a:pPr algn="just">
              <a:buClr>
                <a:schemeClr val="accent2">
                  <a:lumMod val="50000"/>
                </a:schemeClr>
              </a:buClr>
              <a:buSzPct val="101000"/>
              <a:buFont typeface="Wingdings" panose="05000000000000000000" pitchFamily="2" charset="2"/>
              <a:buChar char="Ø"/>
            </a:pPr>
            <a:endParaRPr lang="en-US" sz="2400" dirty="0" smtClean="0">
              <a:latin typeface="Garamond" panose="02020404030301010803" pitchFamily="18" charset="0"/>
            </a:endParaRPr>
          </a:p>
          <a:p>
            <a:pPr algn="just">
              <a:buClr>
                <a:schemeClr val="accent2">
                  <a:lumMod val="50000"/>
                </a:schemeClr>
              </a:buClr>
              <a:buSzPct val="101000"/>
              <a:buFont typeface="Wingdings" panose="05000000000000000000" pitchFamily="2" charset="2"/>
              <a:buChar char="Ø"/>
            </a:pPr>
            <a:r>
              <a:rPr lang="en-US" sz="2400" dirty="0" smtClean="0">
                <a:latin typeface="Garamond" panose="02020404030301010803" pitchFamily="18" charset="0"/>
              </a:rPr>
              <a:t>There are four basic conditionals but we are going to learn three of them: Zero Conditional, Type 1 Conditional (First Conditional), and Type 2 Conditional (Second Conditional).</a:t>
            </a:r>
            <a:endParaRPr lang="en-US" sz="2400" dirty="0">
              <a:latin typeface="Garamond" panose="02020404030301010803" pitchFamily="18" charset="0"/>
            </a:endParaRPr>
          </a:p>
        </p:txBody>
      </p:sp>
      <p:sp>
        <p:nvSpPr>
          <p:cNvPr id="4" name="6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1115616" y="6525344"/>
            <a:ext cx="6983809" cy="432098"/>
          </a:xfrm>
          <a:noFill/>
        </p:spPr>
        <p:txBody>
          <a:bodyPr/>
          <a:lstStyle/>
          <a:p>
            <a:r>
              <a:rPr lang="es-ES_tradnl" sz="1600" b="1" dirty="0">
                <a:solidFill>
                  <a:schemeClr val="tx1"/>
                </a:solidFill>
                <a:latin typeface="Andalus" pitchFamily="18" charset="-78"/>
                <a:cs typeface="Andalus" pitchFamily="18" charset="-78"/>
              </a:rPr>
              <a:t>UTN -  FRVM                                 Lic. Evangelina </a:t>
            </a:r>
            <a:r>
              <a:rPr lang="es-ES_tradnl" sz="1600" b="1" dirty="0" err="1">
                <a:solidFill>
                  <a:schemeClr val="tx1"/>
                </a:solidFill>
                <a:latin typeface="Andalus" pitchFamily="18" charset="-78"/>
                <a:cs typeface="Andalus" pitchFamily="18" charset="-78"/>
              </a:rPr>
              <a:t>Cecchel</a:t>
            </a:r>
            <a:r>
              <a:rPr lang="es-ES_tradnl" sz="1600" b="1" dirty="0">
                <a:solidFill>
                  <a:schemeClr val="tx1"/>
                </a:solidFill>
                <a:latin typeface="Andalus" pitchFamily="18" charset="-78"/>
                <a:cs typeface="Andalus" pitchFamily="18" charset="-78"/>
              </a:rPr>
              <a:t> - Lic. Bibiana </a:t>
            </a:r>
            <a:r>
              <a:rPr lang="es-ES_tradnl" sz="1600" b="1" dirty="0" err="1">
                <a:solidFill>
                  <a:schemeClr val="tx1"/>
                </a:solidFill>
                <a:latin typeface="Andalus" pitchFamily="18" charset="-78"/>
                <a:cs typeface="Andalus" pitchFamily="18" charset="-78"/>
              </a:rPr>
              <a:t>Fernandez</a:t>
            </a:r>
            <a:endParaRPr lang="es-ES_tradnl" sz="1600" b="1" dirty="0">
              <a:solidFill>
                <a:schemeClr val="tx1"/>
              </a:solidFill>
              <a:latin typeface="Andalus" pitchFamily="18" charset="-78"/>
              <a:cs typeface="Andalus" pitchFamily="18" charset="-78"/>
            </a:endParaRPr>
          </a:p>
        </p:txBody>
      </p:sp>
      <p:pic>
        <p:nvPicPr>
          <p:cNvPr id="2050" name="Picture 2" descr="http://www.englishpracticeonline.com/wp-content/uploads/2013/12/conditional_sentences-273x3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9239" y="273834"/>
            <a:ext cx="1439193" cy="1581531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2081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thirdconditional.files.wordpress.com/2013/05/zero-conditional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1087203"/>
            <a:ext cx="3347448" cy="252028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://alfaguara.wikispaces.com/file/view/conditional0.jpg/329412374/conditional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4221088"/>
            <a:ext cx="4123063" cy="201622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6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1115616" y="6525344"/>
            <a:ext cx="6983809" cy="432098"/>
          </a:xfrm>
          <a:noFill/>
        </p:spPr>
        <p:txBody>
          <a:bodyPr/>
          <a:lstStyle/>
          <a:p>
            <a:r>
              <a:rPr lang="es-ES_tradnl" sz="1600" b="1" dirty="0">
                <a:solidFill>
                  <a:schemeClr val="tx1"/>
                </a:solidFill>
                <a:latin typeface="Andalus" pitchFamily="18" charset="-78"/>
                <a:cs typeface="Andalus" pitchFamily="18" charset="-78"/>
              </a:rPr>
              <a:t>UTN -  FRVM                                 Lic. Evangelina </a:t>
            </a:r>
            <a:r>
              <a:rPr lang="es-ES_tradnl" sz="1600" b="1" dirty="0" err="1">
                <a:solidFill>
                  <a:schemeClr val="tx1"/>
                </a:solidFill>
                <a:latin typeface="Andalus" pitchFamily="18" charset="-78"/>
                <a:cs typeface="Andalus" pitchFamily="18" charset="-78"/>
              </a:rPr>
              <a:t>Cecchel</a:t>
            </a:r>
            <a:r>
              <a:rPr lang="es-ES_tradnl" sz="1600" b="1" dirty="0">
                <a:solidFill>
                  <a:schemeClr val="tx1"/>
                </a:solidFill>
                <a:latin typeface="Andalus" pitchFamily="18" charset="-78"/>
                <a:cs typeface="Andalus" pitchFamily="18" charset="-78"/>
              </a:rPr>
              <a:t> - Lic. Bibiana </a:t>
            </a:r>
            <a:r>
              <a:rPr lang="es-ES_tradnl" sz="1600" b="1" dirty="0" err="1">
                <a:solidFill>
                  <a:schemeClr val="tx1"/>
                </a:solidFill>
                <a:latin typeface="Andalus" pitchFamily="18" charset="-78"/>
                <a:cs typeface="Andalus" pitchFamily="18" charset="-78"/>
              </a:rPr>
              <a:t>Fernandez</a:t>
            </a:r>
            <a:endParaRPr lang="es-ES_tradnl" sz="1600" b="1" dirty="0">
              <a:solidFill>
                <a:schemeClr val="tx1"/>
              </a:solidFill>
              <a:latin typeface="Andalus" pitchFamily="18" charset="-78"/>
              <a:cs typeface="Andalus" pitchFamily="18" charset="-78"/>
            </a:endParaRPr>
          </a:p>
        </p:txBody>
      </p:sp>
      <p:pic>
        <p:nvPicPr>
          <p:cNvPr id="2058" name="Picture 10" descr="http://image.slidesharecdn.com/conditionaltype3-141130181406-conversion-gate01/95/conditional-type-zeo-one-two-and-three-0-1-2-3-2-638.jpg?cb=141737128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703" y="3607483"/>
            <a:ext cx="3142091" cy="235903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2703" y="980728"/>
            <a:ext cx="3461679" cy="1797127"/>
          </a:xfrm>
          <a:prstGeom prst="rect">
            <a:avLst/>
          </a:prstGeom>
          <a:ln w="228600" cap="sq" cmpd="thickThin">
            <a:solidFill>
              <a:srgbClr val="FF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3175290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395536" y="1484784"/>
            <a:ext cx="8280920" cy="4824536"/>
          </a:xfrm>
        </p:spPr>
        <p:txBody>
          <a:bodyPr>
            <a:normAutofit/>
          </a:bodyPr>
          <a:lstStyle/>
          <a:p>
            <a:pPr algn="just"/>
            <a:r>
              <a:rPr lang="en-US" sz="2400" dirty="0" smtClean="0">
                <a:solidFill>
                  <a:schemeClr val="tx1"/>
                </a:solidFill>
                <a:latin typeface="Garamond" panose="02020404030301010803" pitchFamily="18" charset="0"/>
              </a:rPr>
              <a:t>We use the </a:t>
            </a:r>
            <a:r>
              <a:rPr lang="en-US" sz="2400" b="1" dirty="0">
                <a:solidFill>
                  <a:schemeClr val="tx1"/>
                </a:solidFill>
                <a:latin typeface="Garamond" panose="02020404030301010803" pitchFamily="18" charset="0"/>
              </a:rPr>
              <a:t>Z</a:t>
            </a:r>
            <a:r>
              <a:rPr lang="en-US" sz="2400" b="1" dirty="0" smtClean="0">
                <a:solidFill>
                  <a:schemeClr val="tx1"/>
                </a:solidFill>
                <a:latin typeface="Garamond" panose="02020404030301010803" pitchFamily="18" charset="0"/>
              </a:rPr>
              <a:t>ero </a:t>
            </a:r>
            <a:r>
              <a:rPr lang="en-US" sz="2400" b="1" dirty="0">
                <a:solidFill>
                  <a:schemeClr val="tx1"/>
                </a:solidFill>
                <a:latin typeface="Garamond" panose="02020404030301010803" pitchFamily="18" charset="0"/>
              </a:rPr>
              <a:t>C</a:t>
            </a:r>
            <a:r>
              <a:rPr lang="en-US" sz="2400" b="1" dirty="0" smtClean="0">
                <a:solidFill>
                  <a:schemeClr val="tx1"/>
                </a:solidFill>
                <a:latin typeface="Garamond" panose="02020404030301010803" pitchFamily="18" charset="0"/>
              </a:rPr>
              <a:t>onditional</a:t>
            </a:r>
            <a:r>
              <a:rPr lang="en-US" sz="2400" dirty="0" smtClean="0">
                <a:solidFill>
                  <a:schemeClr val="tx1"/>
                </a:solidFill>
                <a:latin typeface="Garamond" panose="02020404030301010803" pitchFamily="18" charset="0"/>
              </a:rPr>
              <a:t> to talk about things that are always true, scientific facts or things which always happen under certain conditions.</a:t>
            </a:r>
          </a:p>
          <a:p>
            <a:pPr algn="just"/>
            <a:endParaRPr lang="en-US" sz="2400" dirty="0" smtClean="0">
              <a:solidFill>
                <a:schemeClr val="tx1"/>
              </a:solidFill>
              <a:latin typeface="Garamond" panose="02020404030301010803" pitchFamily="18" charset="0"/>
            </a:endParaRPr>
          </a:p>
          <a:p>
            <a:r>
              <a:rPr lang="en-US" sz="2400" b="1" dirty="0" smtClean="0">
                <a:solidFill>
                  <a:schemeClr val="tx1"/>
                </a:solidFill>
                <a:latin typeface="Garamond" panose="02020404030301010803" pitchFamily="18" charset="0"/>
              </a:rPr>
              <a:t>If</a:t>
            </a:r>
            <a:r>
              <a:rPr lang="en-US" sz="2400" dirty="0" smtClean="0">
                <a:solidFill>
                  <a:schemeClr val="tx1"/>
                </a:solidFill>
                <a:latin typeface="Garamond" panose="02020404030301010803" pitchFamily="18" charset="0"/>
              </a:rPr>
              <a:t> you </a:t>
            </a:r>
            <a:r>
              <a:rPr lang="en-US" sz="2400" b="1" dirty="0" smtClean="0">
                <a:solidFill>
                  <a:schemeClr val="tx1"/>
                </a:solidFill>
                <a:latin typeface="Garamond" panose="02020404030301010803" pitchFamily="18" charset="0"/>
              </a:rPr>
              <a:t>heat</a:t>
            </a:r>
            <a:r>
              <a:rPr lang="en-US" sz="2400" dirty="0" smtClean="0">
                <a:solidFill>
                  <a:schemeClr val="tx1"/>
                </a:solidFill>
                <a:latin typeface="Garamond" panose="02020404030301010803" pitchFamily="18" charset="0"/>
              </a:rPr>
              <a:t> water, it </a:t>
            </a:r>
            <a:r>
              <a:rPr lang="en-US" sz="2400" b="1" dirty="0" smtClean="0">
                <a:solidFill>
                  <a:schemeClr val="tx1"/>
                </a:solidFill>
                <a:latin typeface="Garamond" panose="02020404030301010803" pitchFamily="18" charset="0"/>
              </a:rPr>
              <a:t>boils</a:t>
            </a:r>
            <a:r>
              <a:rPr lang="en-US" sz="2400" dirty="0" smtClean="0">
                <a:solidFill>
                  <a:schemeClr val="tx1"/>
                </a:solidFill>
                <a:latin typeface="Garamond" panose="02020404030301010803" pitchFamily="18" charset="0"/>
              </a:rPr>
              <a:t>.</a:t>
            </a:r>
          </a:p>
          <a:p>
            <a:r>
              <a:rPr lang="en-US" sz="2400" b="1" dirty="0" smtClean="0">
                <a:solidFill>
                  <a:schemeClr val="tx1"/>
                </a:solidFill>
                <a:latin typeface="Garamond" panose="02020404030301010803" pitchFamily="18" charset="0"/>
              </a:rPr>
              <a:t>When</a:t>
            </a:r>
            <a:r>
              <a:rPr lang="en-US" sz="2400" dirty="0" smtClean="0">
                <a:solidFill>
                  <a:schemeClr val="tx1"/>
                </a:solidFill>
                <a:latin typeface="Garamond" panose="02020404030301010803" pitchFamily="18" charset="0"/>
              </a:rPr>
              <a:t> the sun </a:t>
            </a:r>
            <a:r>
              <a:rPr lang="en-US" sz="2400" b="1" dirty="0" smtClean="0">
                <a:solidFill>
                  <a:schemeClr val="tx1"/>
                </a:solidFill>
                <a:latin typeface="Garamond" panose="02020404030301010803" pitchFamily="18" charset="0"/>
              </a:rPr>
              <a:t>goes down</a:t>
            </a:r>
            <a:r>
              <a:rPr lang="en-US" sz="2400" dirty="0" smtClean="0">
                <a:solidFill>
                  <a:schemeClr val="tx1"/>
                </a:solidFill>
                <a:latin typeface="Garamond" panose="02020404030301010803" pitchFamily="18" charset="0"/>
              </a:rPr>
              <a:t>, it </a:t>
            </a:r>
            <a:r>
              <a:rPr lang="en-US" sz="2400" b="1" dirty="0" smtClean="0">
                <a:solidFill>
                  <a:schemeClr val="tx1"/>
                </a:solidFill>
                <a:latin typeface="Garamond" panose="02020404030301010803" pitchFamily="18" charset="0"/>
              </a:rPr>
              <a:t>gets</a:t>
            </a:r>
            <a:r>
              <a:rPr lang="en-US" sz="2400" dirty="0" smtClean="0">
                <a:solidFill>
                  <a:schemeClr val="tx1"/>
                </a:solidFill>
                <a:latin typeface="Garamond" panose="02020404030301010803" pitchFamily="18" charset="0"/>
              </a:rPr>
              <a:t> dark.</a:t>
            </a:r>
          </a:p>
          <a:p>
            <a:r>
              <a:rPr lang="en-US" sz="2400" b="1" dirty="0" smtClean="0">
                <a:solidFill>
                  <a:schemeClr val="tx1"/>
                </a:solidFill>
                <a:latin typeface="Garamond" panose="02020404030301010803" pitchFamily="18" charset="0"/>
              </a:rPr>
              <a:t>If</a:t>
            </a:r>
            <a:r>
              <a:rPr lang="en-US" sz="2400" dirty="0" smtClean="0">
                <a:solidFill>
                  <a:schemeClr val="tx1"/>
                </a:solidFill>
                <a:latin typeface="Garamond" panose="02020404030301010803" pitchFamily="18" charset="0"/>
              </a:rPr>
              <a:t> I </a:t>
            </a:r>
            <a:r>
              <a:rPr lang="en-US" sz="2400" b="1" dirty="0" smtClean="0">
                <a:solidFill>
                  <a:schemeClr val="tx1"/>
                </a:solidFill>
                <a:latin typeface="Garamond" panose="02020404030301010803" pitchFamily="18" charset="0"/>
              </a:rPr>
              <a:t>wake up </a:t>
            </a:r>
            <a:r>
              <a:rPr lang="en-US" sz="2400" dirty="0" smtClean="0">
                <a:solidFill>
                  <a:schemeClr val="tx1"/>
                </a:solidFill>
                <a:latin typeface="Garamond" panose="02020404030301010803" pitchFamily="18" charset="0"/>
              </a:rPr>
              <a:t>early, I </a:t>
            </a:r>
            <a:r>
              <a:rPr lang="en-US" sz="2400" b="1" dirty="0" smtClean="0">
                <a:solidFill>
                  <a:schemeClr val="tx1"/>
                </a:solidFill>
                <a:latin typeface="Garamond" panose="02020404030301010803" pitchFamily="18" charset="0"/>
              </a:rPr>
              <a:t>go jogging</a:t>
            </a:r>
            <a:r>
              <a:rPr lang="en-US" sz="2400" dirty="0" smtClean="0">
                <a:solidFill>
                  <a:schemeClr val="tx1"/>
                </a:solidFill>
                <a:latin typeface="Garamond" panose="02020404030301010803" pitchFamily="18" charset="0"/>
              </a:rPr>
              <a:t>.</a:t>
            </a:r>
          </a:p>
          <a:p>
            <a:r>
              <a:rPr lang="en-US" sz="2400" b="1" dirty="0" smtClean="0">
                <a:solidFill>
                  <a:schemeClr val="tx1"/>
                </a:solidFill>
                <a:latin typeface="Garamond" panose="02020404030301010803" pitchFamily="18" charset="0"/>
              </a:rPr>
              <a:t>If</a:t>
            </a:r>
            <a:r>
              <a:rPr lang="en-US" sz="2400" dirty="0" smtClean="0">
                <a:solidFill>
                  <a:schemeClr val="tx1"/>
                </a:solidFill>
                <a:latin typeface="Garamond" panose="02020404030301010803" pitchFamily="18" charset="0"/>
              </a:rPr>
              <a:t> you </a:t>
            </a:r>
            <a:r>
              <a:rPr lang="en-US" sz="2400" b="1" dirty="0" smtClean="0">
                <a:solidFill>
                  <a:schemeClr val="tx1"/>
                </a:solidFill>
                <a:latin typeface="Garamond" panose="02020404030301010803" pitchFamily="18" charset="0"/>
              </a:rPr>
              <a:t>freeze</a:t>
            </a:r>
            <a:r>
              <a:rPr lang="en-US" sz="2400" dirty="0" smtClean="0">
                <a:solidFill>
                  <a:schemeClr val="tx1"/>
                </a:solidFill>
                <a:latin typeface="Garamond" panose="02020404030301010803" pitchFamily="18" charset="0"/>
              </a:rPr>
              <a:t> water, it </a:t>
            </a:r>
            <a:r>
              <a:rPr lang="en-US" sz="2400" b="1" dirty="0" smtClean="0">
                <a:solidFill>
                  <a:schemeClr val="tx1"/>
                </a:solidFill>
                <a:latin typeface="Garamond" panose="02020404030301010803" pitchFamily="18" charset="0"/>
              </a:rPr>
              <a:t>turns into</a:t>
            </a:r>
            <a:r>
              <a:rPr lang="en-US" sz="2400" dirty="0" smtClean="0">
                <a:solidFill>
                  <a:schemeClr val="tx1"/>
                </a:solidFill>
                <a:latin typeface="Garamond" panose="02020404030301010803" pitchFamily="18" charset="0"/>
              </a:rPr>
              <a:t> ice.</a:t>
            </a:r>
          </a:p>
          <a:p>
            <a:pPr algn="just"/>
            <a:endParaRPr lang="en-US" sz="2400" dirty="0" smtClean="0">
              <a:solidFill>
                <a:schemeClr val="tx1"/>
              </a:solidFill>
              <a:latin typeface="Garamond" panose="02020404030301010803" pitchFamily="18" charset="0"/>
            </a:endParaRPr>
          </a:p>
          <a:p>
            <a:pPr algn="just"/>
            <a:r>
              <a:rPr lang="en-US" sz="2400" dirty="0" smtClean="0">
                <a:solidFill>
                  <a:schemeClr val="tx1"/>
                </a:solidFill>
                <a:latin typeface="Garamond" panose="02020404030301010803" pitchFamily="18" charset="0"/>
              </a:rPr>
              <a:t>         Form:</a:t>
            </a:r>
            <a:endParaRPr lang="en-US" sz="2400" dirty="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4" name="6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1115616" y="6525344"/>
            <a:ext cx="6983809" cy="432098"/>
          </a:xfrm>
          <a:noFill/>
        </p:spPr>
        <p:txBody>
          <a:bodyPr/>
          <a:lstStyle/>
          <a:p>
            <a:r>
              <a:rPr lang="es-ES_tradnl" sz="1600" b="1" dirty="0">
                <a:solidFill>
                  <a:schemeClr val="tx1"/>
                </a:solidFill>
                <a:latin typeface="Andalus" pitchFamily="18" charset="-78"/>
                <a:cs typeface="Andalus" pitchFamily="18" charset="-78"/>
              </a:rPr>
              <a:t>UTN -  FRVM                                 Lic. Evangelina </a:t>
            </a:r>
            <a:r>
              <a:rPr lang="es-ES_tradnl" sz="1600" b="1" dirty="0" err="1">
                <a:solidFill>
                  <a:schemeClr val="tx1"/>
                </a:solidFill>
                <a:latin typeface="Andalus" pitchFamily="18" charset="-78"/>
                <a:cs typeface="Andalus" pitchFamily="18" charset="-78"/>
              </a:rPr>
              <a:t>Cecchel</a:t>
            </a:r>
            <a:r>
              <a:rPr lang="es-ES_tradnl" sz="1600" b="1" dirty="0">
                <a:solidFill>
                  <a:schemeClr val="tx1"/>
                </a:solidFill>
                <a:latin typeface="Andalus" pitchFamily="18" charset="-78"/>
                <a:cs typeface="Andalus" pitchFamily="18" charset="-78"/>
              </a:rPr>
              <a:t> - Lic. Bibiana </a:t>
            </a:r>
            <a:r>
              <a:rPr lang="es-ES_tradnl" sz="1600" b="1" dirty="0" err="1">
                <a:solidFill>
                  <a:schemeClr val="tx1"/>
                </a:solidFill>
                <a:latin typeface="Andalus" pitchFamily="18" charset="-78"/>
                <a:cs typeface="Andalus" pitchFamily="18" charset="-78"/>
              </a:rPr>
              <a:t>Fernandez</a:t>
            </a:r>
            <a:endParaRPr lang="es-ES_tradnl" sz="1600" b="1" dirty="0">
              <a:solidFill>
                <a:schemeClr val="tx1"/>
              </a:solidFill>
              <a:latin typeface="Andalus" pitchFamily="18" charset="-78"/>
              <a:cs typeface="Andalus" pitchFamily="18" charset="-78"/>
            </a:endParaRPr>
          </a:p>
        </p:txBody>
      </p:sp>
      <p:sp>
        <p:nvSpPr>
          <p:cNvPr id="2" name="Rectángulo 1"/>
          <p:cNvSpPr/>
          <p:nvPr/>
        </p:nvSpPr>
        <p:spPr>
          <a:xfrm>
            <a:off x="2267744" y="5229200"/>
            <a:ext cx="4783682" cy="52322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dirty="0" smtClean="0">
                <a:latin typeface="EucrosiaUPC" panose="02020603050405020304" pitchFamily="18" charset="-34"/>
                <a:cs typeface="EucrosiaUPC" panose="02020603050405020304" pitchFamily="18" charset="-34"/>
              </a:rPr>
              <a:t>If (when) + Simple Present + Simple Present</a:t>
            </a:r>
            <a:endParaRPr lang="es-ES" sz="28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EucrosiaUPC" panose="02020603050405020304" pitchFamily="18" charset="-34"/>
              <a:cs typeface="EucrosiaUPC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446092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https://i.ytimg.com/vi/Htk8TiYa0ic/hqdefaul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0697" y="718151"/>
            <a:ext cx="2713791" cy="203534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7984" y="1969894"/>
            <a:ext cx="2099234" cy="203534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6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1115616" y="6525344"/>
            <a:ext cx="6983809" cy="432098"/>
          </a:xfrm>
          <a:noFill/>
        </p:spPr>
        <p:txBody>
          <a:bodyPr/>
          <a:lstStyle/>
          <a:p>
            <a:r>
              <a:rPr lang="es-ES_tradnl" sz="1600" b="1" dirty="0">
                <a:solidFill>
                  <a:schemeClr val="tx1"/>
                </a:solidFill>
                <a:latin typeface="Andalus" pitchFamily="18" charset="-78"/>
                <a:cs typeface="Andalus" pitchFamily="18" charset="-78"/>
              </a:rPr>
              <a:t>UTN -  FRVM                                 Lic. Evangelina </a:t>
            </a:r>
            <a:r>
              <a:rPr lang="es-ES_tradnl" sz="1600" b="1" dirty="0" err="1">
                <a:solidFill>
                  <a:schemeClr val="tx1"/>
                </a:solidFill>
                <a:latin typeface="Andalus" pitchFamily="18" charset="-78"/>
                <a:cs typeface="Andalus" pitchFamily="18" charset="-78"/>
              </a:rPr>
              <a:t>Cecchel</a:t>
            </a:r>
            <a:r>
              <a:rPr lang="es-ES_tradnl" sz="1600" b="1" dirty="0">
                <a:solidFill>
                  <a:schemeClr val="tx1"/>
                </a:solidFill>
                <a:latin typeface="Andalus" pitchFamily="18" charset="-78"/>
                <a:cs typeface="Andalus" pitchFamily="18" charset="-78"/>
              </a:rPr>
              <a:t> - Lic. Bibiana </a:t>
            </a:r>
            <a:r>
              <a:rPr lang="es-ES_tradnl" sz="1600" b="1" dirty="0" err="1">
                <a:solidFill>
                  <a:schemeClr val="tx1"/>
                </a:solidFill>
                <a:latin typeface="Andalus" pitchFamily="18" charset="-78"/>
                <a:cs typeface="Andalus" pitchFamily="18" charset="-78"/>
              </a:rPr>
              <a:t>Fernandez</a:t>
            </a:r>
            <a:endParaRPr lang="es-ES_tradnl" sz="1600" b="1" dirty="0">
              <a:solidFill>
                <a:schemeClr val="tx1"/>
              </a:solidFill>
              <a:latin typeface="Andalus" pitchFamily="18" charset="-78"/>
              <a:cs typeface="Andalus" pitchFamily="18" charset="-78"/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9632" y="4176688"/>
            <a:ext cx="7225970" cy="217720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153" y="940485"/>
            <a:ext cx="3365468" cy="1813010"/>
          </a:xfrm>
          <a:prstGeom prst="rect">
            <a:avLst/>
          </a:prstGeom>
          <a:ln w="228600" cap="sq" cmpd="thickThin">
            <a:solidFill>
              <a:srgbClr val="FF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3274763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073427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2400" b="1" dirty="0" smtClean="0">
                <a:latin typeface="Garamond" panose="02020404030301010803" pitchFamily="18" charset="0"/>
              </a:rPr>
              <a:t>First Conditional</a:t>
            </a:r>
            <a:r>
              <a:rPr lang="en-US" sz="2400" dirty="0" smtClean="0">
                <a:latin typeface="Garamond" panose="02020404030301010803" pitchFamily="18" charset="0"/>
              </a:rPr>
              <a:t> is used when we talk about real or possible situations. This conditional type of sentence refer to the future. An action in the future will only happen if a certain condition is fulfilled by that time.</a:t>
            </a:r>
          </a:p>
          <a:p>
            <a:pPr marL="0" indent="0" algn="just">
              <a:buNone/>
            </a:pPr>
            <a:endParaRPr lang="en-US" sz="2400" dirty="0" smtClean="0">
              <a:latin typeface="Garamond" panose="02020404030301010803" pitchFamily="18" charset="0"/>
            </a:endParaRPr>
          </a:p>
          <a:p>
            <a:pPr marL="0" indent="0" algn="ctr">
              <a:buNone/>
            </a:pPr>
            <a:r>
              <a:rPr lang="en-US" sz="2400" dirty="0" smtClean="0">
                <a:latin typeface="Garamond" panose="02020404030301010803" pitchFamily="18" charset="0"/>
              </a:rPr>
              <a:t>I’</a:t>
            </a:r>
            <a:r>
              <a:rPr lang="en-US" sz="2400" b="1" dirty="0" smtClean="0">
                <a:latin typeface="Garamond" panose="02020404030301010803" pitchFamily="18" charset="0"/>
              </a:rPr>
              <a:t>ll go shopping</a:t>
            </a:r>
            <a:r>
              <a:rPr lang="en-US" sz="2400" dirty="0" smtClean="0">
                <a:latin typeface="Garamond" panose="02020404030301010803" pitchFamily="18" charset="0"/>
              </a:rPr>
              <a:t> on my way home </a:t>
            </a:r>
            <a:r>
              <a:rPr lang="en-US" sz="2400" b="1" dirty="0" smtClean="0">
                <a:latin typeface="Garamond" panose="02020404030301010803" pitchFamily="18" charset="0"/>
              </a:rPr>
              <a:t>if</a:t>
            </a:r>
            <a:r>
              <a:rPr lang="en-US" sz="2400" dirty="0" smtClean="0">
                <a:latin typeface="Garamond" panose="02020404030301010803" pitchFamily="18" charset="0"/>
              </a:rPr>
              <a:t> I </a:t>
            </a:r>
            <a:r>
              <a:rPr lang="en-US" sz="2400" b="1" dirty="0" smtClean="0">
                <a:latin typeface="Garamond" panose="02020404030301010803" pitchFamily="18" charset="0"/>
              </a:rPr>
              <a:t>have</a:t>
            </a:r>
            <a:r>
              <a:rPr lang="en-US" sz="2400" dirty="0" smtClean="0">
                <a:latin typeface="Garamond" panose="02020404030301010803" pitchFamily="18" charset="0"/>
              </a:rPr>
              <a:t> time.</a:t>
            </a:r>
          </a:p>
          <a:p>
            <a:pPr marL="0" indent="0" algn="ctr">
              <a:buNone/>
            </a:pPr>
            <a:r>
              <a:rPr lang="en-US" sz="2400" b="1" dirty="0" smtClean="0">
                <a:latin typeface="Garamond" panose="02020404030301010803" pitchFamily="18" charset="0"/>
              </a:rPr>
              <a:t>If</a:t>
            </a:r>
            <a:r>
              <a:rPr lang="en-US" sz="2400" dirty="0" smtClean="0">
                <a:latin typeface="Garamond" panose="02020404030301010803" pitchFamily="18" charset="0"/>
              </a:rPr>
              <a:t> it’</a:t>
            </a:r>
            <a:r>
              <a:rPr lang="en-US" sz="2400" b="1" dirty="0" smtClean="0">
                <a:latin typeface="Garamond" panose="02020404030301010803" pitchFamily="18" charset="0"/>
              </a:rPr>
              <a:t>s</a:t>
            </a:r>
            <a:r>
              <a:rPr lang="en-US" sz="2400" dirty="0" smtClean="0">
                <a:latin typeface="Garamond" panose="02020404030301010803" pitchFamily="18" charset="0"/>
              </a:rPr>
              <a:t> a nice day tomorrow we’</a:t>
            </a:r>
            <a:r>
              <a:rPr lang="en-US" sz="2400" b="1" dirty="0" smtClean="0">
                <a:latin typeface="Garamond" panose="02020404030301010803" pitchFamily="18" charset="0"/>
              </a:rPr>
              <a:t>ll go</a:t>
            </a:r>
            <a:r>
              <a:rPr lang="en-US" sz="2400" dirty="0" smtClean="0">
                <a:latin typeface="Garamond" panose="02020404030301010803" pitchFamily="18" charset="0"/>
              </a:rPr>
              <a:t> to the beach.</a:t>
            </a:r>
          </a:p>
          <a:p>
            <a:pPr marL="0" indent="0" algn="ctr">
              <a:buNone/>
            </a:pPr>
            <a:r>
              <a:rPr lang="en-US" sz="2400" b="1" dirty="0" smtClean="0">
                <a:latin typeface="Garamond" panose="02020404030301010803" pitchFamily="18" charset="0"/>
              </a:rPr>
              <a:t>If</a:t>
            </a:r>
            <a:r>
              <a:rPr lang="en-US" sz="2400" dirty="0" smtClean="0">
                <a:latin typeface="Garamond" panose="02020404030301010803" pitchFamily="18" charset="0"/>
              </a:rPr>
              <a:t> Arsenal </a:t>
            </a:r>
            <a:r>
              <a:rPr lang="en-US" sz="2400" b="1" dirty="0" smtClean="0">
                <a:latin typeface="Garamond" panose="02020404030301010803" pitchFamily="18" charset="0"/>
              </a:rPr>
              <a:t>wins</a:t>
            </a:r>
            <a:r>
              <a:rPr lang="en-US" sz="2400" dirty="0" smtClean="0">
                <a:latin typeface="Garamond" panose="02020404030301010803" pitchFamily="18" charset="0"/>
              </a:rPr>
              <a:t>, they’</a:t>
            </a:r>
            <a:r>
              <a:rPr lang="en-US" sz="2400" b="1" dirty="0" smtClean="0">
                <a:latin typeface="Garamond" panose="02020404030301010803" pitchFamily="18" charset="0"/>
              </a:rPr>
              <a:t>ll be</a:t>
            </a:r>
            <a:r>
              <a:rPr lang="en-US" sz="2400" dirty="0" smtClean="0">
                <a:latin typeface="Garamond" panose="02020404030301010803" pitchFamily="18" charset="0"/>
              </a:rPr>
              <a:t> top of the league.</a:t>
            </a:r>
          </a:p>
          <a:p>
            <a:pPr marL="0" indent="0" algn="ctr">
              <a:buNone/>
            </a:pPr>
            <a:r>
              <a:rPr lang="en-US" sz="2400" b="1" dirty="0" smtClean="0">
                <a:latin typeface="Garamond" panose="02020404030301010803" pitchFamily="18" charset="0"/>
              </a:rPr>
              <a:t>If</a:t>
            </a:r>
            <a:r>
              <a:rPr lang="en-US" sz="2400" dirty="0" smtClean="0">
                <a:latin typeface="Garamond" panose="02020404030301010803" pitchFamily="18" charset="0"/>
              </a:rPr>
              <a:t> it </a:t>
            </a:r>
            <a:r>
              <a:rPr lang="en-US" sz="2400" b="1" dirty="0" smtClean="0">
                <a:latin typeface="Garamond" panose="02020404030301010803" pitchFamily="18" charset="0"/>
              </a:rPr>
              <a:t>rains</a:t>
            </a:r>
            <a:r>
              <a:rPr lang="en-US" sz="2400" dirty="0" smtClean="0">
                <a:latin typeface="Garamond" panose="02020404030301010803" pitchFamily="18" charset="0"/>
              </a:rPr>
              <a:t> today, I’</a:t>
            </a:r>
            <a:r>
              <a:rPr lang="en-US" sz="2400" b="1" dirty="0" smtClean="0">
                <a:latin typeface="Garamond" panose="02020404030301010803" pitchFamily="18" charset="0"/>
              </a:rPr>
              <a:t>ll stay</a:t>
            </a:r>
            <a:r>
              <a:rPr lang="en-US" sz="2400" dirty="0" smtClean="0">
                <a:latin typeface="Garamond" panose="02020404030301010803" pitchFamily="18" charset="0"/>
              </a:rPr>
              <a:t> at home. </a:t>
            </a:r>
          </a:p>
          <a:p>
            <a:pPr marL="0" indent="0" algn="just">
              <a:buNone/>
            </a:pPr>
            <a:endParaRPr lang="en-US" sz="2400" dirty="0" smtClean="0">
              <a:latin typeface="Garamond" panose="02020404030301010803" pitchFamily="18" charset="0"/>
            </a:endParaRPr>
          </a:p>
          <a:p>
            <a:pPr marL="0" indent="0" algn="just">
              <a:buNone/>
            </a:pPr>
            <a:r>
              <a:rPr lang="en-US" sz="2400" dirty="0" smtClean="0">
                <a:latin typeface="Garamond" panose="02020404030301010803" pitchFamily="18" charset="0"/>
              </a:rPr>
              <a:t>          </a:t>
            </a:r>
          </a:p>
          <a:p>
            <a:pPr marL="0" indent="0" algn="just">
              <a:buNone/>
            </a:pPr>
            <a:r>
              <a:rPr lang="en-US" sz="2400" dirty="0">
                <a:latin typeface="Garamond" panose="02020404030301010803" pitchFamily="18" charset="0"/>
              </a:rPr>
              <a:t> </a:t>
            </a:r>
            <a:r>
              <a:rPr lang="en-US" sz="2400" dirty="0" smtClean="0">
                <a:latin typeface="Garamond" panose="02020404030301010803" pitchFamily="18" charset="0"/>
              </a:rPr>
              <a:t>         Form:</a:t>
            </a:r>
            <a:endParaRPr lang="en-US" sz="2400" dirty="0">
              <a:latin typeface="Garamond" panose="02020404030301010803" pitchFamily="18" charset="0"/>
            </a:endParaRPr>
          </a:p>
        </p:txBody>
      </p:sp>
      <p:sp>
        <p:nvSpPr>
          <p:cNvPr id="4" name="Rectángulo 3"/>
          <p:cNvSpPr/>
          <p:nvPr/>
        </p:nvSpPr>
        <p:spPr>
          <a:xfrm>
            <a:off x="2539050" y="5570076"/>
            <a:ext cx="4769254" cy="52322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dirty="0" smtClean="0">
                <a:latin typeface="EucrosiaUPC" panose="02020603050405020304" pitchFamily="18" charset="-34"/>
                <a:cs typeface="EucrosiaUPC" panose="02020603050405020304" pitchFamily="18" charset="-34"/>
              </a:rPr>
              <a:t>If (when) + Simple Present + Simple Future</a:t>
            </a:r>
            <a:endParaRPr lang="es-ES" sz="28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EucrosiaUPC" panose="02020603050405020304" pitchFamily="18" charset="-34"/>
              <a:cs typeface="EucrosiaUPC" panose="02020603050405020304" pitchFamily="18" charset="-34"/>
            </a:endParaRPr>
          </a:p>
        </p:txBody>
      </p:sp>
      <p:sp>
        <p:nvSpPr>
          <p:cNvPr id="5" name="6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1115616" y="6525344"/>
            <a:ext cx="6983809" cy="432098"/>
          </a:xfrm>
          <a:noFill/>
        </p:spPr>
        <p:txBody>
          <a:bodyPr/>
          <a:lstStyle/>
          <a:p>
            <a:r>
              <a:rPr lang="es-ES_tradnl" sz="1600" b="1" dirty="0">
                <a:solidFill>
                  <a:schemeClr val="tx1"/>
                </a:solidFill>
                <a:latin typeface="Andalus" pitchFamily="18" charset="-78"/>
                <a:cs typeface="Andalus" pitchFamily="18" charset="-78"/>
              </a:rPr>
              <a:t>UTN -  FRVM                                 Lic. Evangelina </a:t>
            </a:r>
            <a:r>
              <a:rPr lang="es-ES_tradnl" sz="1600" b="1" dirty="0" err="1">
                <a:solidFill>
                  <a:schemeClr val="tx1"/>
                </a:solidFill>
                <a:latin typeface="Andalus" pitchFamily="18" charset="-78"/>
                <a:cs typeface="Andalus" pitchFamily="18" charset="-78"/>
              </a:rPr>
              <a:t>Cecchel</a:t>
            </a:r>
            <a:r>
              <a:rPr lang="es-ES_tradnl" sz="1600" b="1" dirty="0">
                <a:solidFill>
                  <a:schemeClr val="tx1"/>
                </a:solidFill>
                <a:latin typeface="Andalus" pitchFamily="18" charset="-78"/>
                <a:cs typeface="Andalus" pitchFamily="18" charset="-78"/>
              </a:rPr>
              <a:t> - Lic. Bibiana </a:t>
            </a:r>
            <a:r>
              <a:rPr lang="es-ES_tradnl" sz="1600" b="1" dirty="0" err="1">
                <a:solidFill>
                  <a:schemeClr val="tx1"/>
                </a:solidFill>
                <a:latin typeface="Andalus" pitchFamily="18" charset="-78"/>
                <a:cs typeface="Andalus" pitchFamily="18" charset="-78"/>
              </a:rPr>
              <a:t>Fernandez</a:t>
            </a:r>
            <a:endParaRPr lang="es-ES_tradnl" sz="1600" b="1" dirty="0">
              <a:solidFill>
                <a:schemeClr val="tx1"/>
              </a:solidFill>
              <a:latin typeface="Andalus" pitchFamily="18" charset="-78"/>
              <a:cs typeface="Andalus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888516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6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1115616" y="6525344"/>
            <a:ext cx="6983809" cy="432098"/>
          </a:xfrm>
          <a:noFill/>
        </p:spPr>
        <p:txBody>
          <a:bodyPr/>
          <a:lstStyle/>
          <a:p>
            <a:r>
              <a:rPr lang="es-ES_tradnl" sz="1600" b="1" dirty="0">
                <a:solidFill>
                  <a:schemeClr val="tx1"/>
                </a:solidFill>
                <a:latin typeface="Andalus" pitchFamily="18" charset="-78"/>
                <a:cs typeface="Andalus" pitchFamily="18" charset="-78"/>
              </a:rPr>
              <a:t>UTN -  FRVM                                 Lic. Evangelina </a:t>
            </a:r>
            <a:r>
              <a:rPr lang="es-ES_tradnl" sz="1600" b="1" dirty="0" err="1">
                <a:solidFill>
                  <a:schemeClr val="tx1"/>
                </a:solidFill>
                <a:latin typeface="Andalus" pitchFamily="18" charset="-78"/>
                <a:cs typeface="Andalus" pitchFamily="18" charset="-78"/>
              </a:rPr>
              <a:t>Cecchel</a:t>
            </a:r>
            <a:r>
              <a:rPr lang="es-ES_tradnl" sz="1600" b="1" dirty="0">
                <a:solidFill>
                  <a:schemeClr val="tx1"/>
                </a:solidFill>
                <a:latin typeface="Andalus" pitchFamily="18" charset="-78"/>
                <a:cs typeface="Andalus" pitchFamily="18" charset="-78"/>
              </a:rPr>
              <a:t> - Lic. Bibiana </a:t>
            </a:r>
            <a:r>
              <a:rPr lang="es-ES_tradnl" sz="1600" b="1" dirty="0" err="1">
                <a:solidFill>
                  <a:schemeClr val="tx1"/>
                </a:solidFill>
                <a:latin typeface="Andalus" pitchFamily="18" charset="-78"/>
                <a:cs typeface="Andalus" pitchFamily="18" charset="-78"/>
              </a:rPr>
              <a:t>Fernandez</a:t>
            </a:r>
            <a:endParaRPr lang="es-ES_tradnl" sz="1600" b="1" dirty="0">
              <a:solidFill>
                <a:schemeClr val="tx1"/>
              </a:solidFill>
              <a:latin typeface="Andalus" pitchFamily="18" charset="-78"/>
              <a:cs typeface="Andalus" pitchFamily="18" charset="-78"/>
            </a:endParaRPr>
          </a:p>
        </p:txBody>
      </p:sp>
      <p:pic>
        <p:nvPicPr>
          <p:cNvPr id="7172" name="Picture 4" descr="http://image.slidesharecdn.com/firstconditionalpresentation-130219135707-phpapp02/95/first-conditional-presentation-7-638.jpg?cb=136128227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3512418"/>
            <a:ext cx="3096344" cy="232468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6794" y="3877693"/>
            <a:ext cx="3801474" cy="214528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3650" y="390425"/>
            <a:ext cx="3052033" cy="312199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253" y="980728"/>
            <a:ext cx="3226668" cy="1618423"/>
          </a:xfrm>
          <a:prstGeom prst="rect">
            <a:avLst/>
          </a:prstGeom>
          <a:ln w="228600" cap="sq" cmpd="thickThin">
            <a:solidFill>
              <a:srgbClr val="FF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3254790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57200" y="692696"/>
            <a:ext cx="8229600" cy="5433467"/>
          </a:xfrm>
        </p:spPr>
        <p:txBody>
          <a:bodyPr>
            <a:normAutofit lnSpcReduction="10000"/>
          </a:bodyPr>
          <a:lstStyle/>
          <a:p>
            <a:pPr marL="0" indent="0" algn="just">
              <a:buNone/>
            </a:pPr>
            <a:r>
              <a:rPr lang="en-US" sz="2400" dirty="0" smtClean="0">
                <a:latin typeface="Garamond" panose="02020404030301010803" pitchFamily="18" charset="0"/>
              </a:rPr>
              <a:t>The </a:t>
            </a:r>
            <a:r>
              <a:rPr lang="en-US" sz="2400" b="1" dirty="0">
                <a:latin typeface="Garamond" panose="02020404030301010803" pitchFamily="18" charset="0"/>
              </a:rPr>
              <a:t>S</a:t>
            </a:r>
            <a:r>
              <a:rPr lang="en-US" sz="2400" b="1" dirty="0" smtClean="0">
                <a:latin typeface="Garamond" panose="02020404030301010803" pitchFamily="18" charset="0"/>
              </a:rPr>
              <a:t>econd </a:t>
            </a:r>
            <a:r>
              <a:rPr lang="en-US" sz="2400" b="1" dirty="0">
                <a:latin typeface="Garamond" panose="02020404030301010803" pitchFamily="18" charset="0"/>
              </a:rPr>
              <a:t>C</a:t>
            </a:r>
            <a:r>
              <a:rPr lang="en-US" sz="2400" b="1" dirty="0" smtClean="0">
                <a:latin typeface="Garamond" panose="02020404030301010803" pitchFamily="18" charset="0"/>
              </a:rPr>
              <a:t>onditional</a:t>
            </a:r>
            <a:r>
              <a:rPr lang="en-US" sz="2400" dirty="0" smtClean="0">
                <a:latin typeface="Garamond" panose="02020404030301010803" pitchFamily="18" charset="0"/>
              </a:rPr>
              <a:t> is used to talk about “unreal” or impossible or improbable situations. This conditional provides an imaginary result for a given situation. It is very unlikely that the condition will be fulfilled. </a:t>
            </a:r>
          </a:p>
          <a:p>
            <a:pPr marL="0" indent="0" algn="just">
              <a:buNone/>
            </a:pPr>
            <a:endParaRPr lang="en-US" sz="2400" dirty="0" smtClean="0">
              <a:latin typeface="Garamond" panose="02020404030301010803" pitchFamily="18" charset="0"/>
            </a:endParaRPr>
          </a:p>
          <a:p>
            <a:pPr marL="0" indent="0" algn="ctr">
              <a:buNone/>
            </a:pPr>
            <a:r>
              <a:rPr lang="en-US" sz="2400" b="1" dirty="0" smtClean="0">
                <a:latin typeface="Garamond" panose="02020404030301010803" pitchFamily="18" charset="0"/>
              </a:rPr>
              <a:t>If</a:t>
            </a:r>
            <a:r>
              <a:rPr lang="en-US" sz="2400" dirty="0" smtClean="0">
                <a:latin typeface="Garamond" panose="02020404030301010803" pitchFamily="18" charset="0"/>
              </a:rPr>
              <a:t> I </a:t>
            </a:r>
            <a:r>
              <a:rPr lang="en-US" sz="2400" b="1" dirty="0" smtClean="0">
                <a:latin typeface="Garamond" panose="02020404030301010803" pitchFamily="18" charset="0"/>
              </a:rPr>
              <a:t>won</a:t>
            </a:r>
            <a:r>
              <a:rPr lang="en-US" sz="2400" dirty="0" smtClean="0">
                <a:latin typeface="Garamond" panose="02020404030301010803" pitchFamily="18" charset="0"/>
              </a:rPr>
              <a:t> a lot of money I’</a:t>
            </a:r>
            <a:r>
              <a:rPr lang="en-US" sz="2400" b="1" dirty="0" smtClean="0">
                <a:latin typeface="Garamond" panose="02020404030301010803" pitchFamily="18" charset="0"/>
              </a:rPr>
              <a:t>d buy</a:t>
            </a:r>
            <a:r>
              <a:rPr lang="en-US" sz="2400" dirty="0" smtClean="0">
                <a:latin typeface="Garamond" panose="02020404030301010803" pitchFamily="18" charset="0"/>
              </a:rPr>
              <a:t> a big house in the country.</a:t>
            </a:r>
          </a:p>
          <a:p>
            <a:pPr marL="0" indent="0" algn="ctr">
              <a:buNone/>
            </a:pPr>
            <a:r>
              <a:rPr lang="en-US" sz="2400" dirty="0" smtClean="0">
                <a:latin typeface="Garamond" panose="02020404030301010803" pitchFamily="18" charset="0"/>
              </a:rPr>
              <a:t>Where </a:t>
            </a:r>
            <a:r>
              <a:rPr lang="en-US" sz="2400" b="1" dirty="0" smtClean="0">
                <a:latin typeface="Garamond" panose="02020404030301010803" pitchFamily="18" charset="0"/>
              </a:rPr>
              <a:t>would</a:t>
            </a:r>
            <a:r>
              <a:rPr lang="en-US" sz="2400" dirty="0" smtClean="0">
                <a:latin typeface="Garamond" panose="02020404030301010803" pitchFamily="18" charset="0"/>
              </a:rPr>
              <a:t> you </a:t>
            </a:r>
            <a:r>
              <a:rPr lang="en-US" sz="2400" b="1" dirty="0" smtClean="0">
                <a:latin typeface="Garamond" panose="02020404030301010803" pitchFamily="18" charset="0"/>
              </a:rPr>
              <a:t>live</a:t>
            </a:r>
            <a:r>
              <a:rPr lang="en-US" sz="2400" dirty="0" smtClean="0">
                <a:latin typeface="Garamond" panose="02020404030301010803" pitchFamily="18" charset="0"/>
              </a:rPr>
              <a:t> </a:t>
            </a:r>
            <a:r>
              <a:rPr lang="en-US" sz="2400" b="1" dirty="0" smtClean="0">
                <a:latin typeface="Garamond" panose="02020404030301010803" pitchFamily="18" charset="0"/>
              </a:rPr>
              <a:t>if</a:t>
            </a:r>
            <a:r>
              <a:rPr lang="en-US" sz="2400" dirty="0" smtClean="0">
                <a:latin typeface="Garamond" panose="02020404030301010803" pitchFamily="18" charset="0"/>
              </a:rPr>
              <a:t> you </a:t>
            </a:r>
            <a:r>
              <a:rPr lang="en-US" sz="2400" b="1" dirty="0" smtClean="0">
                <a:latin typeface="Garamond" panose="02020404030301010803" pitchFamily="18" charset="0"/>
              </a:rPr>
              <a:t>could</a:t>
            </a:r>
            <a:r>
              <a:rPr lang="en-US" sz="2400" dirty="0" smtClean="0">
                <a:latin typeface="Garamond" panose="02020404030301010803" pitchFamily="18" charset="0"/>
              </a:rPr>
              <a:t> live anywhere in the world?</a:t>
            </a:r>
          </a:p>
          <a:p>
            <a:pPr marL="0" indent="0" algn="ctr">
              <a:buNone/>
            </a:pPr>
            <a:r>
              <a:rPr lang="en-US" sz="2400" b="1" dirty="0" smtClean="0">
                <a:latin typeface="Garamond" panose="02020404030301010803" pitchFamily="18" charset="0"/>
              </a:rPr>
              <a:t>If</a:t>
            </a:r>
            <a:r>
              <a:rPr lang="en-US" sz="2400" dirty="0" smtClean="0">
                <a:latin typeface="Garamond" panose="02020404030301010803" pitchFamily="18" charset="0"/>
              </a:rPr>
              <a:t> you </a:t>
            </a:r>
            <a:r>
              <a:rPr lang="en-US" sz="2400" b="1" dirty="0" smtClean="0">
                <a:latin typeface="Garamond" panose="02020404030301010803" pitchFamily="18" charset="0"/>
              </a:rPr>
              <a:t>didn’t smoke</a:t>
            </a:r>
            <a:r>
              <a:rPr lang="en-US" sz="2400" dirty="0" smtClean="0">
                <a:latin typeface="Garamond" panose="02020404030301010803" pitchFamily="18" charset="0"/>
              </a:rPr>
              <a:t> so much you’</a:t>
            </a:r>
            <a:r>
              <a:rPr lang="en-US" sz="2400" b="1" dirty="0" smtClean="0">
                <a:latin typeface="Garamond" panose="02020404030301010803" pitchFamily="18" charset="0"/>
              </a:rPr>
              <a:t>d feel</a:t>
            </a:r>
            <a:r>
              <a:rPr lang="en-US" sz="2400" dirty="0" smtClean="0">
                <a:latin typeface="Garamond" panose="02020404030301010803" pitchFamily="18" charset="0"/>
              </a:rPr>
              <a:t> a lot better.</a:t>
            </a:r>
          </a:p>
          <a:p>
            <a:pPr marL="0" indent="0" algn="ctr">
              <a:buNone/>
            </a:pPr>
            <a:r>
              <a:rPr lang="en-US" sz="2400" b="1" dirty="0" smtClean="0">
                <a:latin typeface="Garamond" panose="02020404030301010803" pitchFamily="18" charset="0"/>
              </a:rPr>
              <a:t>If </a:t>
            </a:r>
            <a:r>
              <a:rPr lang="en-US" sz="2400" dirty="0" smtClean="0">
                <a:latin typeface="Garamond" panose="02020404030301010803" pitchFamily="18" charset="0"/>
              </a:rPr>
              <a:t>they </a:t>
            </a:r>
            <a:r>
              <a:rPr lang="en-US" sz="2400" b="1" dirty="0" smtClean="0">
                <a:latin typeface="Garamond" panose="02020404030301010803" pitchFamily="18" charset="0"/>
              </a:rPr>
              <a:t>had</a:t>
            </a:r>
            <a:r>
              <a:rPr lang="en-US" sz="2400" dirty="0" smtClean="0">
                <a:latin typeface="Garamond" panose="02020404030301010803" pitchFamily="18" charset="0"/>
              </a:rPr>
              <a:t> more money they </a:t>
            </a:r>
            <a:r>
              <a:rPr lang="en-US" sz="2400" b="1" dirty="0" smtClean="0">
                <a:latin typeface="Garamond" panose="02020404030301010803" pitchFamily="18" charset="0"/>
              </a:rPr>
              <a:t>would buy </a:t>
            </a:r>
            <a:r>
              <a:rPr lang="en-US" sz="2400" dirty="0" smtClean="0">
                <a:latin typeface="Garamond" panose="02020404030301010803" pitchFamily="18" charset="0"/>
              </a:rPr>
              <a:t>a new car.</a:t>
            </a:r>
          </a:p>
          <a:p>
            <a:pPr marL="0" indent="0" algn="just">
              <a:buNone/>
            </a:pPr>
            <a:endParaRPr lang="en-US" sz="2400" dirty="0">
              <a:latin typeface="Garamond" panose="02020404030301010803" pitchFamily="18" charset="0"/>
            </a:endParaRPr>
          </a:p>
          <a:p>
            <a:pPr marL="0" indent="0" algn="just">
              <a:buNone/>
            </a:pPr>
            <a:endParaRPr lang="en-US" sz="2400" dirty="0">
              <a:latin typeface="Garamond" panose="02020404030301010803" pitchFamily="18" charset="0"/>
            </a:endParaRPr>
          </a:p>
          <a:p>
            <a:pPr marL="0" indent="0" algn="just">
              <a:buNone/>
            </a:pPr>
            <a:r>
              <a:rPr lang="en-US" sz="2400" dirty="0" smtClean="0">
                <a:latin typeface="Garamond" panose="02020404030301010803" pitchFamily="18" charset="0"/>
              </a:rPr>
              <a:t>Form:</a:t>
            </a:r>
          </a:p>
          <a:p>
            <a:pPr marL="0" indent="0" algn="just">
              <a:buNone/>
            </a:pPr>
            <a:r>
              <a:rPr lang="en-US" sz="2400" dirty="0">
                <a:latin typeface="Garamond" panose="02020404030301010803" pitchFamily="18" charset="0"/>
              </a:rPr>
              <a:t> </a:t>
            </a:r>
          </a:p>
        </p:txBody>
      </p:sp>
      <p:sp>
        <p:nvSpPr>
          <p:cNvPr id="4" name="Rectángulo 3"/>
          <p:cNvSpPr/>
          <p:nvPr/>
        </p:nvSpPr>
        <p:spPr>
          <a:xfrm>
            <a:off x="1979712" y="4869160"/>
            <a:ext cx="6104556" cy="52322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dirty="0" smtClean="0">
                <a:latin typeface="EucrosiaUPC" panose="02020603050405020304" pitchFamily="18" charset="-34"/>
                <a:cs typeface="EucrosiaUPC" panose="02020603050405020304" pitchFamily="18" charset="-34"/>
              </a:rPr>
              <a:t>If (when) + Simple Past + Would + base form of the verb</a:t>
            </a:r>
            <a:endParaRPr lang="es-ES" sz="28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EucrosiaUPC" panose="02020603050405020304" pitchFamily="18" charset="-34"/>
              <a:cs typeface="EucrosiaUPC" panose="02020603050405020304" pitchFamily="18" charset="-34"/>
            </a:endParaRPr>
          </a:p>
        </p:txBody>
      </p:sp>
      <p:sp>
        <p:nvSpPr>
          <p:cNvPr id="5" name="6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1115616" y="6525344"/>
            <a:ext cx="6983809" cy="432098"/>
          </a:xfrm>
          <a:noFill/>
        </p:spPr>
        <p:txBody>
          <a:bodyPr/>
          <a:lstStyle/>
          <a:p>
            <a:r>
              <a:rPr lang="es-ES_tradnl" sz="1600" b="1" dirty="0">
                <a:solidFill>
                  <a:schemeClr val="tx1"/>
                </a:solidFill>
                <a:latin typeface="Andalus" pitchFamily="18" charset="-78"/>
                <a:cs typeface="Andalus" pitchFamily="18" charset="-78"/>
              </a:rPr>
              <a:t>UTN -  FRVM                                 Lic. Evangelina </a:t>
            </a:r>
            <a:r>
              <a:rPr lang="es-ES_tradnl" sz="1600" b="1" dirty="0" err="1">
                <a:solidFill>
                  <a:schemeClr val="tx1"/>
                </a:solidFill>
                <a:latin typeface="Andalus" pitchFamily="18" charset="-78"/>
                <a:cs typeface="Andalus" pitchFamily="18" charset="-78"/>
              </a:rPr>
              <a:t>Cecchel</a:t>
            </a:r>
            <a:r>
              <a:rPr lang="es-ES_tradnl" sz="1600" b="1" dirty="0">
                <a:solidFill>
                  <a:schemeClr val="tx1"/>
                </a:solidFill>
                <a:latin typeface="Andalus" pitchFamily="18" charset="-78"/>
                <a:cs typeface="Andalus" pitchFamily="18" charset="-78"/>
              </a:rPr>
              <a:t> - Lic. Bibiana </a:t>
            </a:r>
            <a:r>
              <a:rPr lang="es-ES_tradnl" sz="1600" b="1" dirty="0" err="1">
                <a:solidFill>
                  <a:schemeClr val="tx1"/>
                </a:solidFill>
                <a:latin typeface="Andalus" pitchFamily="18" charset="-78"/>
                <a:cs typeface="Andalus" pitchFamily="18" charset="-78"/>
              </a:rPr>
              <a:t>Fernandez</a:t>
            </a:r>
            <a:endParaRPr lang="es-ES_tradnl" sz="1600" b="1" dirty="0">
              <a:solidFill>
                <a:schemeClr val="tx1"/>
              </a:solidFill>
              <a:latin typeface="Andalus" pitchFamily="18" charset="-78"/>
              <a:cs typeface="Andalus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065987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38994" y="441291"/>
            <a:ext cx="8229600" cy="545408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pl-PL" sz="2000" b="1" i="1" dirty="0" smtClean="0"/>
              <a:t>Complete </a:t>
            </a:r>
            <a:r>
              <a:rPr lang="pl-PL" sz="2000" b="1" i="1" dirty="0"/>
              <a:t>the sentences with the correct forms of the verbs in brackets.</a:t>
            </a:r>
            <a:endParaRPr lang="es-AR" sz="2000" dirty="0"/>
          </a:p>
          <a:p>
            <a:pPr marL="0" indent="0" algn="just">
              <a:buNone/>
            </a:pPr>
            <a:r>
              <a:rPr lang="pl-PL" sz="2000" dirty="0"/>
              <a:t> </a:t>
            </a:r>
            <a:endParaRPr lang="es-AR" sz="2000" dirty="0"/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278" y="986699"/>
            <a:ext cx="1584176" cy="231204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CuadroTexto 5"/>
          <p:cNvSpPr txBox="1"/>
          <p:nvPr/>
        </p:nvSpPr>
        <p:spPr>
          <a:xfrm>
            <a:off x="100453" y="2651354"/>
            <a:ext cx="2655825" cy="107721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lvl="0" algn="just"/>
            <a:r>
              <a:rPr lang="en-GB" sz="1600" dirty="0">
                <a:latin typeface="Andalus" panose="02020603050405020304" pitchFamily="18" charset="-78"/>
                <a:cs typeface="Andalus" panose="02020603050405020304" pitchFamily="18" charset="-78"/>
              </a:rPr>
              <a:t>You </a:t>
            </a:r>
            <a:r>
              <a:rPr lang="en-GB" sz="1600" dirty="0" smtClean="0">
                <a:latin typeface="Andalus" panose="02020603050405020304" pitchFamily="18" charset="-78"/>
                <a:cs typeface="Andalus" panose="02020603050405020304" pitchFamily="18" charset="-78"/>
              </a:rPr>
              <a:t>____________________ (not go out) if </a:t>
            </a:r>
            <a:r>
              <a:rPr lang="en-GB" sz="1600" dirty="0">
                <a:latin typeface="Andalus" panose="02020603050405020304" pitchFamily="18" charset="-78"/>
                <a:cs typeface="Andalus" panose="02020603050405020304" pitchFamily="18" charset="-78"/>
              </a:rPr>
              <a:t>you (</a:t>
            </a:r>
            <a:r>
              <a:rPr lang="en-GB" sz="1600" dirty="0" smtClean="0">
                <a:latin typeface="Andalus" panose="02020603050405020304" pitchFamily="18" charset="-78"/>
                <a:cs typeface="Andalus" panose="02020603050405020304" pitchFamily="18" charset="-78"/>
              </a:rPr>
              <a:t>not tidy</a:t>
            </a:r>
            <a:r>
              <a:rPr lang="en-GB" sz="1600" dirty="0">
                <a:latin typeface="Andalus" panose="02020603050405020304" pitchFamily="18" charset="-78"/>
                <a:cs typeface="Andalus" panose="02020603050405020304" pitchFamily="18" charset="-78"/>
              </a:rPr>
              <a:t>)  ______________________ your room.</a:t>
            </a:r>
            <a:endParaRPr lang="es-AR" sz="1600" dirty="0"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3432" y="1369402"/>
            <a:ext cx="2381250" cy="18002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CuadroTexto 6"/>
          <p:cNvSpPr txBox="1"/>
          <p:nvPr/>
        </p:nvSpPr>
        <p:spPr>
          <a:xfrm>
            <a:off x="3369458" y="2843272"/>
            <a:ext cx="2480040" cy="107721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lvl="0" algn="just"/>
            <a:r>
              <a:rPr lang="en-GB" sz="1600" dirty="0">
                <a:latin typeface="Andalus" panose="02020603050405020304" pitchFamily="18" charset="-78"/>
                <a:cs typeface="Andalus" panose="02020603050405020304" pitchFamily="18" charset="-78"/>
              </a:rPr>
              <a:t>If I </a:t>
            </a:r>
            <a:r>
              <a:rPr lang="en-GB" sz="1600" dirty="0" smtClean="0">
                <a:latin typeface="Andalus" panose="02020603050405020304" pitchFamily="18" charset="-78"/>
                <a:cs typeface="Andalus" panose="02020603050405020304" pitchFamily="18" charset="-78"/>
              </a:rPr>
              <a:t>_______________ (have) </a:t>
            </a:r>
            <a:r>
              <a:rPr lang="en-GB" sz="1600" dirty="0">
                <a:latin typeface="Andalus" panose="02020603050405020304" pitchFamily="18" charset="-78"/>
                <a:cs typeface="Andalus" panose="02020603050405020304" pitchFamily="18" charset="-78"/>
              </a:rPr>
              <a:t>a car, I (go)  ______________________on a long journey.</a:t>
            </a:r>
            <a:endParaRPr lang="es-AR" sz="1600" dirty="0"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  <p:pic>
        <p:nvPicPr>
          <p:cNvPr id="1026" name="Picture 2" descr="http://i.telegraph.co.uk/multimedia/archive/01772/snow-roads-car_1772121i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162" y="4004400"/>
            <a:ext cx="2578044" cy="161335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uadroTexto 7"/>
          <p:cNvSpPr txBox="1"/>
          <p:nvPr/>
        </p:nvSpPr>
        <p:spPr>
          <a:xfrm>
            <a:off x="133046" y="5393227"/>
            <a:ext cx="3132979" cy="107721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lvl="0" algn="just"/>
            <a:r>
              <a:rPr lang="en-GB" sz="1600" dirty="0" smtClean="0">
                <a:latin typeface="Andalus" panose="02020603050405020304" pitchFamily="18" charset="-78"/>
                <a:cs typeface="Andalus" panose="02020603050405020304" pitchFamily="18" charset="-78"/>
              </a:rPr>
              <a:t>When it ____________________ (snow) the roads ______________________ (get) slippery and dangerous.</a:t>
            </a:r>
            <a:endParaRPr lang="es-AR" sz="1600" dirty="0"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  <p:pic>
        <p:nvPicPr>
          <p:cNvPr id="1028" name="Picture 4" descr="http://images.onlymyhealth.com/imported/images/2016/February/08_Feb_2016/tiredness-320x240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4826" y="1907342"/>
            <a:ext cx="2535420" cy="190156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uadroTexto 9"/>
          <p:cNvSpPr txBox="1"/>
          <p:nvPr/>
        </p:nvSpPr>
        <p:spPr>
          <a:xfrm>
            <a:off x="6119748" y="3503021"/>
            <a:ext cx="2775924" cy="107721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lvl="0" algn="just"/>
            <a:r>
              <a:rPr lang="en-GB" sz="1600" dirty="0" smtClean="0">
                <a:latin typeface="Andalus" panose="02020603050405020304" pitchFamily="18" charset="-78"/>
                <a:cs typeface="Andalus" panose="02020603050405020304" pitchFamily="18" charset="-78"/>
              </a:rPr>
              <a:t>If I ____________________ (not have) to work so much, I  </a:t>
            </a:r>
            <a:r>
              <a:rPr lang="en-GB" sz="1600" dirty="0">
                <a:latin typeface="Andalus" panose="02020603050405020304" pitchFamily="18" charset="-78"/>
                <a:cs typeface="Andalus" panose="02020603050405020304" pitchFamily="18" charset="-78"/>
              </a:rPr>
              <a:t>______________________ </a:t>
            </a:r>
            <a:r>
              <a:rPr lang="en-GB" sz="1600" dirty="0" smtClean="0">
                <a:latin typeface="Andalus" panose="02020603050405020304" pitchFamily="18" charset="-78"/>
                <a:cs typeface="Andalus" panose="02020603050405020304" pitchFamily="18" charset="-78"/>
              </a:rPr>
              <a:t>(not be) so tired.</a:t>
            </a:r>
            <a:endParaRPr lang="es-AR" sz="1600" dirty="0"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  <p:pic>
        <p:nvPicPr>
          <p:cNvPr id="1034" name="Picture 10" descr="http://thumbs10.dreamstime.com/t/creative-business-team-working-hard-together-laptop-casual-office-61430968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8681" y="4407835"/>
            <a:ext cx="2652123" cy="176808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uadroTexto 8"/>
          <p:cNvSpPr txBox="1"/>
          <p:nvPr/>
        </p:nvSpPr>
        <p:spPr>
          <a:xfrm>
            <a:off x="5580112" y="5291876"/>
            <a:ext cx="2832950" cy="107721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lvl="0" algn="just"/>
            <a:r>
              <a:rPr lang="en-GB" sz="1600" dirty="0" smtClean="0">
                <a:latin typeface="Andalus" panose="02020603050405020304" pitchFamily="18" charset="-78"/>
                <a:cs typeface="Andalus" panose="02020603050405020304" pitchFamily="18" charset="-78"/>
              </a:rPr>
              <a:t>If they ____________________ (work) hard, they   ______________________ (finish) the project on time.</a:t>
            </a:r>
            <a:endParaRPr lang="es-AR" sz="1600" dirty="0"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  <p:sp>
        <p:nvSpPr>
          <p:cNvPr id="18" name="6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1115616" y="6525344"/>
            <a:ext cx="6983809" cy="432098"/>
          </a:xfrm>
          <a:noFill/>
        </p:spPr>
        <p:txBody>
          <a:bodyPr/>
          <a:lstStyle/>
          <a:p>
            <a:r>
              <a:rPr lang="es-ES_tradnl" sz="1600" b="1" dirty="0">
                <a:solidFill>
                  <a:schemeClr val="tx1"/>
                </a:solidFill>
                <a:latin typeface="Andalus" pitchFamily="18" charset="-78"/>
                <a:cs typeface="Andalus" pitchFamily="18" charset="-78"/>
              </a:rPr>
              <a:t>UTN -  FRVM                                 Lic. Evangelina </a:t>
            </a:r>
            <a:r>
              <a:rPr lang="es-ES_tradnl" sz="1600" b="1" dirty="0" err="1">
                <a:solidFill>
                  <a:schemeClr val="tx1"/>
                </a:solidFill>
                <a:latin typeface="Andalus" pitchFamily="18" charset="-78"/>
                <a:cs typeface="Andalus" pitchFamily="18" charset="-78"/>
              </a:rPr>
              <a:t>Cecchel</a:t>
            </a:r>
            <a:r>
              <a:rPr lang="es-ES_tradnl" sz="1600" b="1" dirty="0">
                <a:solidFill>
                  <a:schemeClr val="tx1"/>
                </a:solidFill>
                <a:latin typeface="Andalus" pitchFamily="18" charset="-78"/>
                <a:cs typeface="Andalus" pitchFamily="18" charset="-78"/>
              </a:rPr>
              <a:t> - Lic. Bibiana </a:t>
            </a:r>
            <a:r>
              <a:rPr lang="es-ES_tradnl" sz="1600" b="1" dirty="0" err="1">
                <a:solidFill>
                  <a:schemeClr val="tx1"/>
                </a:solidFill>
                <a:latin typeface="Andalus" pitchFamily="18" charset="-78"/>
                <a:cs typeface="Andalus" pitchFamily="18" charset="-78"/>
              </a:rPr>
              <a:t>Fernandez</a:t>
            </a:r>
            <a:endParaRPr lang="es-ES_tradnl" sz="1600" b="1" dirty="0">
              <a:solidFill>
                <a:schemeClr val="tx1"/>
              </a:solidFill>
              <a:latin typeface="Andalus" pitchFamily="18" charset="-78"/>
              <a:cs typeface="Andalus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719865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866</TotalTime>
  <Words>913</Words>
  <Application>Microsoft Office PowerPoint</Application>
  <PresentationFormat>Presentación en pantalla (4:3)</PresentationFormat>
  <Paragraphs>91</Paragraphs>
  <Slides>17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17</vt:i4>
      </vt:variant>
    </vt:vector>
  </HeadingPairs>
  <TitlesOfParts>
    <vt:vector size="25" baseType="lpstr">
      <vt:lpstr>Andalus</vt:lpstr>
      <vt:lpstr>Angsana New</vt:lpstr>
      <vt:lpstr>Arial</vt:lpstr>
      <vt:lpstr>Calibri</vt:lpstr>
      <vt:lpstr>EucrosiaUPC</vt:lpstr>
      <vt:lpstr>Garamond</vt:lpstr>
      <vt:lpstr>Wingdings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What’s the difference between –ing and –ed adjectives?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Catalano</dc:creator>
  <cp:lastModifiedBy>Evangelina Cecchel</cp:lastModifiedBy>
  <cp:revision>67</cp:revision>
  <dcterms:created xsi:type="dcterms:W3CDTF">2014-09-21T16:30:56Z</dcterms:created>
  <dcterms:modified xsi:type="dcterms:W3CDTF">2016-04-12T16:48:39Z</dcterms:modified>
</cp:coreProperties>
</file>